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675" r:id="rId2"/>
  </p:sldMasterIdLst>
  <p:notesMasterIdLst>
    <p:notesMasterId r:id="rId17"/>
  </p:notesMasterIdLst>
  <p:handoutMasterIdLst>
    <p:handoutMasterId r:id="rId18"/>
  </p:handoutMasterIdLst>
  <p:sldIdLst>
    <p:sldId id="260" r:id="rId3"/>
    <p:sldId id="307" r:id="rId4"/>
    <p:sldId id="341" r:id="rId5"/>
    <p:sldId id="339" r:id="rId6"/>
    <p:sldId id="310" r:id="rId7"/>
    <p:sldId id="267" r:id="rId8"/>
    <p:sldId id="312" r:id="rId9"/>
    <p:sldId id="313" r:id="rId10"/>
    <p:sldId id="308" r:id="rId11"/>
    <p:sldId id="340" r:id="rId12"/>
    <p:sldId id="336" r:id="rId13"/>
    <p:sldId id="337" r:id="rId14"/>
    <p:sldId id="342" r:id="rId15"/>
    <p:sldId id="281"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916" userDrawn="1">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7B0C00"/>
    <a:srgbClr val="AC1000"/>
    <a:srgbClr val="FE9100"/>
    <a:srgbClr val="FF9900"/>
    <a:srgbClr val="CCECFF"/>
    <a:srgbClr val="F61700"/>
    <a:srgbClr val="FFCC00"/>
    <a:srgbClr val="FFC271"/>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77924" autoAdjust="0"/>
  </p:normalViewPr>
  <p:slideViewPr>
    <p:cSldViewPr snapToGrid="0" snapToObjects="1">
      <p:cViewPr varScale="1">
        <p:scale>
          <a:sx n="83" d="100"/>
          <a:sy n="83" d="100"/>
        </p:scale>
        <p:origin x="918" y="66"/>
      </p:cViewPr>
      <p:guideLst>
        <p:guide orient="horz" pos="2916"/>
        <p:guide pos="2880"/>
      </p:guideLst>
    </p:cSldViewPr>
  </p:slideViewPr>
  <p:notesTextViewPr>
    <p:cViewPr>
      <p:scale>
        <a:sx n="125" d="100"/>
        <a:sy n="125" d="100"/>
      </p:scale>
      <p:origin x="0" y="0"/>
    </p:cViewPr>
  </p:notesTextViewPr>
  <p:notesViewPr>
    <p:cSldViewPr snapToGrid="0" snapToObjects="1">
      <p:cViewPr varScale="1">
        <p:scale>
          <a:sx n="52" d="100"/>
          <a:sy n="52" d="100"/>
        </p:scale>
        <p:origin x="208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ianzi\Downloads\drug-overdose-death-rates%20(1).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dirty="0">
                <a:solidFill>
                  <a:schemeClr val="tx1"/>
                </a:solidFill>
              </a:rPr>
              <a:t>Death rate per 100,000 people, United States</a:t>
            </a:r>
          </a:p>
        </c:rich>
      </c:tx>
      <c:layout>
        <c:manualLayout>
          <c:xMode val="edge"/>
          <c:yMode val="edge"/>
          <c:x val="0.10872308348648073"/>
          <c:y val="2.3036124997279198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autoTitleDeleted val="0"/>
    <c:plotArea>
      <c:layout/>
      <c:lineChart>
        <c:grouping val="standard"/>
        <c:varyColors val="0"/>
        <c:ser>
          <c:idx val="1"/>
          <c:order val="0"/>
          <c:tx>
            <c:strRef>
              <c:f>Sheet1!$C$1</c:f>
              <c:strCache>
                <c:ptCount val="1"/>
                <c:pt idx="0">
                  <c:v>Any Opioids</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numRef>
              <c:f>Sheet1!$B$2:$B$18</c:f>
              <c:numCache>
                <c:formatCode>General</c:formatCode>
                <c:ptCount val="17"/>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numCache>
            </c:numRef>
          </c:cat>
          <c:val>
            <c:numRef>
              <c:f>Sheet1!$C$2:$C$18</c:f>
              <c:numCache>
                <c:formatCode>General</c:formatCode>
                <c:ptCount val="17"/>
                <c:pt idx="0">
                  <c:v>2.9513256550000002</c:v>
                </c:pt>
                <c:pt idx="1">
                  <c:v>2.9794898029999999</c:v>
                </c:pt>
                <c:pt idx="2">
                  <c:v>3.3308889869999998</c:v>
                </c:pt>
                <c:pt idx="3">
                  <c:v>4.1432394979999998</c:v>
                </c:pt>
                <c:pt idx="4">
                  <c:v>4.4600639339999999</c:v>
                </c:pt>
                <c:pt idx="5">
                  <c:v>4.6976604460000004</c:v>
                </c:pt>
                <c:pt idx="6">
                  <c:v>5.0477705000000004</c:v>
                </c:pt>
                <c:pt idx="7">
                  <c:v>5.8800878519999999</c:v>
                </c:pt>
                <c:pt idx="8">
                  <c:v>6.1464414600000001</c:v>
                </c:pt>
                <c:pt idx="9">
                  <c:v>6.4394574169999999</c:v>
                </c:pt>
                <c:pt idx="10">
                  <c:v>6.6570715900000001</c:v>
                </c:pt>
                <c:pt idx="11">
                  <c:v>6.8169140820000003</c:v>
                </c:pt>
                <c:pt idx="12">
                  <c:v>7.3104519840000002</c:v>
                </c:pt>
                <c:pt idx="13">
                  <c:v>7.3771085740000002</c:v>
                </c:pt>
                <c:pt idx="14">
                  <c:v>7.9220786089999997</c:v>
                </c:pt>
                <c:pt idx="15">
                  <c:v>8.9925565719999998</c:v>
                </c:pt>
                <c:pt idx="16">
                  <c:v>10.312044139999999</c:v>
                </c:pt>
              </c:numCache>
            </c:numRef>
          </c:val>
          <c:smooth val="0"/>
          <c:extLst>
            <c:ext xmlns:c16="http://schemas.microsoft.com/office/drawing/2014/chart" uri="{C3380CC4-5D6E-409C-BE32-E72D297353CC}">
              <c16:uniqueId val="{00000000-9F10-4F35-9860-CE48FFE7E712}"/>
            </c:ext>
          </c:extLst>
        </c:ser>
        <c:ser>
          <c:idx val="2"/>
          <c:order val="1"/>
          <c:tx>
            <c:strRef>
              <c:f>Sheet1!$D$1</c:f>
              <c:strCache>
                <c:ptCount val="1"/>
                <c:pt idx="0">
                  <c:v>Cocaine</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numRef>
              <c:f>Sheet1!$B$2:$B$18</c:f>
              <c:numCache>
                <c:formatCode>General</c:formatCode>
                <c:ptCount val="17"/>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numCache>
            </c:numRef>
          </c:cat>
          <c:val>
            <c:numRef>
              <c:f>Sheet1!$D$2:$D$18</c:f>
              <c:numCache>
                <c:formatCode>General</c:formatCode>
                <c:ptCount val="17"/>
                <c:pt idx="0">
                  <c:v>1.401586413</c:v>
                </c:pt>
                <c:pt idx="1">
                  <c:v>1.256014228</c:v>
                </c:pt>
                <c:pt idx="2">
                  <c:v>1.345058799</c:v>
                </c:pt>
                <c:pt idx="3">
                  <c:v>1.598955989</c:v>
                </c:pt>
                <c:pt idx="4">
                  <c:v>1.792091608</c:v>
                </c:pt>
                <c:pt idx="5">
                  <c:v>1.8589143749999999</c:v>
                </c:pt>
                <c:pt idx="6">
                  <c:v>2.1007280349999999</c:v>
                </c:pt>
                <c:pt idx="7">
                  <c:v>2.4961466790000002</c:v>
                </c:pt>
                <c:pt idx="8">
                  <c:v>2.1617946620000001</c:v>
                </c:pt>
                <c:pt idx="9">
                  <c:v>1.686649799</c:v>
                </c:pt>
                <c:pt idx="10">
                  <c:v>1.417993426</c:v>
                </c:pt>
                <c:pt idx="11">
                  <c:v>1.352198005</c:v>
                </c:pt>
                <c:pt idx="12">
                  <c:v>1.5019410849999999</c:v>
                </c:pt>
                <c:pt idx="13">
                  <c:v>1.4025551080000001</c:v>
                </c:pt>
                <c:pt idx="14">
                  <c:v>1.5635432</c:v>
                </c:pt>
                <c:pt idx="15">
                  <c:v>1.699818373</c:v>
                </c:pt>
                <c:pt idx="16">
                  <c:v>2.114076614</c:v>
                </c:pt>
              </c:numCache>
            </c:numRef>
          </c:val>
          <c:smooth val="0"/>
          <c:extLst>
            <c:ext xmlns:c16="http://schemas.microsoft.com/office/drawing/2014/chart" uri="{C3380CC4-5D6E-409C-BE32-E72D297353CC}">
              <c16:uniqueId val="{00000001-9F10-4F35-9860-CE48FFE7E712}"/>
            </c:ext>
          </c:extLst>
        </c:ser>
        <c:ser>
          <c:idx val="3"/>
          <c:order val="2"/>
          <c:tx>
            <c:strRef>
              <c:f>Sheet1!$E$1</c:f>
              <c:strCache>
                <c:ptCount val="1"/>
                <c:pt idx="0">
                  <c:v>Heroin</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cat>
            <c:numRef>
              <c:f>Sheet1!$B$2:$B$18</c:f>
              <c:numCache>
                <c:formatCode>General</c:formatCode>
                <c:ptCount val="17"/>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numCache>
            </c:numRef>
          </c:cat>
          <c:val>
            <c:numRef>
              <c:f>Sheet1!$E$2:$E$18</c:f>
              <c:numCache>
                <c:formatCode>General</c:formatCode>
                <c:ptCount val="17"/>
                <c:pt idx="0">
                  <c:v>0.71876221900000004</c:v>
                </c:pt>
                <c:pt idx="1">
                  <c:v>0.65281552099999995</c:v>
                </c:pt>
                <c:pt idx="2">
                  <c:v>0.62427854500000002</c:v>
                </c:pt>
                <c:pt idx="3">
                  <c:v>0.72629243099999996</c:v>
                </c:pt>
                <c:pt idx="4">
                  <c:v>0.71697449700000004</c:v>
                </c:pt>
                <c:pt idx="5">
                  <c:v>0.6413818</c:v>
                </c:pt>
                <c:pt idx="6">
                  <c:v>0.67982643799999998</c:v>
                </c:pt>
                <c:pt idx="7">
                  <c:v>0.69977903399999997</c:v>
                </c:pt>
                <c:pt idx="8">
                  <c:v>0.79639822199999999</c:v>
                </c:pt>
                <c:pt idx="9">
                  <c:v>1.0000199080000001</c:v>
                </c:pt>
                <c:pt idx="10">
                  <c:v>1.068547726</c:v>
                </c:pt>
                <c:pt idx="11">
                  <c:v>0.98141837099999996</c:v>
                </c:pt>
                <c:pt idx="12">
                  <c:v>1.4108171460000001</c:v>
                </c:pt>
                <c:pt idx="13">
                  <c:v>1.8869525190000001</c:v>
                </c:pt>
                <c:pt idx="14">
                  <c:v>2.6112816329999999</c:v>
                </c:pt>
                <c:pt idx="15">
                  <c:v>3.319275856</c:v>
                </c:pt>
                <c:pt idx="16">
                  <c:v>4.0477213860000001</c:v>
                </c:pt>
              </c:numCache>
            </c:numRef>
          </c:val>
          <c:smooth val="0"/>
          <c:extLst>
            <c:ext xmlns:c16="http://schemas.microsoft.com/office/drawing/2014/chart" uri="{C3380CC4-5D6E-409C-BE32-E72D297353CC}">
              <c16:uniqueId val="{00000002-9F10-4F35-9860-CE48FFE7E712}"/>
            </c:ext>
          </c:extLst>
        </c:ser>
        <c:ser>
          <c:idx val="4"/>
          <c:order val="3"/>
          <c:tx>
            <c:strRef>
              <c:f>Sheet1!$F$1</c:f>
              <c:strCache>
                <c:ptCount val="1"/>
                <c:pt idx="0">
                  <c:v>Opioid Pain Relievers</c:v>
                </c:pt>
              </c:strCache>
            </c:strRef>
          </c:tx>
          <c:spPr>
            <a:ln w="34925" cap="rnd">
              <a:solidFill>
                <a:schemeClr val="accent5"/>
              </a:solidFill>
              <a:round/>
            </a:ln>
            <a:effectLst>
              <a:outerShdw blurRad="40000" dist="23000" dir="5400000" rotWithShape="0">
                <a:srgbClr val="000000">
                  <a:alpha val="35000"/>
                </a:srgbClr>
              </a:outerShdw>
            </a:effectLst>
          </c:spPr>
          <c:marker>
            <c:symbol val="none"/>
          </c:marker>
          <c:cat>
            <c:numRef>
              <c:f>Sheet1!$B$2:$B$18</c:f>
              <c:numCache>
                <c:formatCode>General</c:formatCode>
                <c:ptCount val="17"/>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numCache>
            </c:numRef>
          </c:cat>
          <c:val>
            <c:numRef>
              <c:f>Sheet1!$F$2:$F$18</c:f>
              <c:numCache>
                <c:formatCode>General</c:formatCode>
                <c:ptCount val="17"/>
                <c:pt idx="0">
                  <c:v>1.4778631929999999</c:v>
                </c:pt>
                <c:pt idx="1">
                  <c:v>1.559385657</c:v>
                </c:pt>
                <c:pt idx="2">
                  <c:v>1.939860344</c:v>
                </c:pt>
                <c:pt idx="3">
                  <c:v>2.592262506</c:v>
                </c:pt>
                <c:pt idx="4">
                  <c:v>2.9358038899999999</c:v>
                </c:pt>
                <c:pt idx="5">
                  <c:v>3.366400719</c:v>
                </c:pt>
                <c:pt idx="6">
                  <c:v>3.6979308130000001</c:v>
                </c:pt>
                <c:pt idx="7">
                  <c:v>4.5991702080000003</c:v>
                </c:pt>
                <c:pt idx="8">
                  <c:v>4.7830371859999996</c:v>
                </c:pt>
                <c:pt idx="9">
                  <c:v>4.8669171330000003</c:v>
                </c:pt>
                <c:pt idx="10">
                  <c:v>5.0842399599999997</c:v>
                </c:pt>
                <c:pt idx="11">
                  <c:v>5.3826079370000004</c:v>
                </c:pt>
                <c:pt idx="12">
                  <c:v>5.4279718399999997</c:v>
                </c:pt>
                <c:pt idx="13">
                  <c:v>5.0977973939999996</c:v>
                </c:pt>
                <c:pt idx="14">
                  <c:v>5.1343293189999999</c:v>
                </c:pt>
                <c:pt idx="15">
                  <c:v>5.9306864739999998</c:v>
                </c:pt>
                <c:pt idx="16">
                  <c:v>7.0421438219999999</c:v>
                </c:pt>
              </c:numCache>
            </c:numRef>
          </c:val>
          <c:smooth val="0"/>
          <c:extLst>
            <c:ext xmlns:c16="http://schemas.microsoft.com/office/drawing/2014/chart" uri="{C3380CC4-5D6E-409C-BE32-E72D297353CC}">
              <c16:uniqueId val="{00000003-9F10-4F35-9860-CE48FFE7E712}"/>
            </c:ext>
          </c:extLst>
        </c:ser>
        <c:ser>
          <c:idx val="5"/>
          <c:order val="4"/>
          <c:tx>
            <c:strRef>
              <c:f>Sheet1!$G$1</c:f>
              <c:strCache>
                <c:ptCount val="1"/>
                <c:pt idx="0">
                  <c:v>Alcohol</c:v>
                </c:pt>
              </c:strCache>
            </c:strRef>
          </c:tx>
          <c:spPr>
            <a:ln w="34925" cap="rnd">
              <a:solidFill>
                <a:schemeClr val="accent6"/>
              </a:solidFill>
              <a:round/>
            </a:ln>
            <a:effectLst>
              <a:outerShdw blurRad="40000" dist="23000" dir="5400000" rotWithShape="0">
                <a:srgbClr val="000000">
                  <a:alpha val="35000"/>
                </a:srgbClr>
              </a:outerShdw>
            </a:effectLst>
          </c:spPr>
          <c:marker>
            <c:symbol val="none"/>
          </c:marker>
          <c:cat>
            <c:numRef>
              <c:f>Sheet1!$B$2:$B$18</c:f>
              <c:numCache>
                <c:formatCode>General</c:formatCode>
                <c:ptCount val="17"/>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numCache>
            </c:numRef>
          </c:cat>
          <c:val>
            <c:numRef>
              <c:f>Sheet1!$G$2:$G$18</c:f>
              <c:numCache>
                <c:formatCode>General</c:formatCode>
                <c:ptCount val="17"/>
                <c:pt idx="0">
                  <c:v>2.3589520639799999</c:v>
                </c:pt>
                <c:pt idx="1">
                  <c:v>2.3807104472099998</c:v>
                </c:pt>
                <c:pt idx="2">
                  <c:v>2.42515625412</c:v>
                </c:pt>
                <c:pt idx="3">
                  <c:v>2.46300963286</c:v>
                </c:pt>
                <c:pt idx="4">
                  <c:v>2.4965808978899999</c:v>
                </c:pt>
                <c:pt idx="5">
                  <c:v>2.5241850511099999</c:v>
                </c:pt>
                <c:pt idx="6">
                  <c:v>2.5445309522900001</c:v>
                </c:pt>
                <c:pt idx="7">
                  <c:v>2.56401987997</c:v>
                </c:pt>
                <c:pt idx="8">
                  <c:v>2.5713768206499998</c:v>
                </c:pt>
                <c:pt idx="9">
                  <c:v>2.6092584419699998</c:v>
                </c:pt>
                <c:pt idx="10">
                  <c:v>2.6396274158700002</c:v>
                </c:pt>
                <c:pt idx="11">
                  <c:v>2.67861519671</c:v>
                </c:pt>
                <c:pt idx="12">
                  <c:v>2.7179528611399899</c:v>
                </c:pt>
                <c:pt idx="13">
                  <c:v>2.7626325462599999</c:v>
                </c:pt>
                <c:pt idx="14">
                  <c:v>2.8185561734800002</c:v>
                </c:pt>
                <c:pt idx="15">
                  <c:v>2.8693953182700001</c:v>
                </c:pt>
                <c:pt idx="16">
                  <c:v>2.8888401266799999</c:v>
                </c:pt>
              </c:numCache>
            </c:numRef>
          </c:val>
          <c:smooth val="0"/>
          <c:extLst>
            <c:ext xmlns:c16="http://schemas.microsoft.com/office/drawing/2014/chart" uri="{C3380CC4-5D6E-409C-BE32-E72D297353CC}">
              <c16:uniqueId val="{00000004-9F10-4F35-9860-CE48FFE7E712}"/>
            </c:ext>
          </c:extLst>
        </c:ser>
        <c:dLbls>
          <c:showLegendKey val="0"/>
          <c:showVal val="0"/>
          <c:showCatName val="0"/>
          <c:showSerName val="0"/>
          <c:showPercent val="0"/>
          <c:showBubbleSize val="0"/>
        </c:dLbls>
        <c:smooth val="0"/>
        <c:axId val="680449775"/>
        <c:axId val="680453935"/>
      </c:lineChart>
      <c:catAx>
        <c:axId val="68044977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0453935"/>
        <c:crosses val="autoZero"/>
        <c:auto val="1"/>
        <c:lblAlgn val="ctr"/>
        <c:lblOffset val="100"/>
        <c:tickLblSkip val="4"/>
        <c:noMultiLvlLbl val="0"/>
      </c:catAx>
      <c:valAx>
        <c:axId val="68045393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0449775"/>
        <c:crosses val="autoZero"/>
        <c:crossBetween val="between"/>
      </c:valAx>
      <c:spPr>
        <a:noFill/>
        <a:ln>
          <a:noFill/>
        </a:ln>
        <a:effectLst/>
      </c:spPr>
    </c:plotArea>
    <c:legend>
      <c:legendPos val="t"/>
      <c:overlay val="1"/>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948653838460615"/>
          <c:y val="0.1814975127166277"/>
          <c:w val="0.77721281099186446"/>
          <c:h val="0.58639942611519291"/>
        </c:manualLayout>
      </c:layout>
      <c:barChart>
        <c:barDir val="col"/>
        <c:grouping val="clustered"/>
        <c:varyColors val="0"/>
        <c:ser>
          <c:idx val="0"/>
          <c:order val="0"/>
          <c:tx>
            <c:strRef>
              <c:f>Sheet2!$B$1</c:f>
              <c:strCache>
                <c:ptCount val="1"/>
                <c:pt idx="0">
                  <c:v>Health Care</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Sheet2!$A$2:$A$5</c:f>
              <c:strCache>
                <c:ptCount val="4"/>
                <c:pt idx="0">
                  <c:v>Tobacco</c:v>
                </c:pt>
                <c:pt idx="1">
                  <c:v>Alcohol</c:v>
                </c:pt>
                <c:pt idx="2">
                  <c:v>Illicit Drugs</c:v>
                </c:pt>
                <c:pt idx="3">
                  <c:v>Prescription Opioids</c:v>
                </c:pt>
              </c:strCache>
            </c:strRef>
          </c:cat>
          <c:val>
            <c:numRef>
              <c:f>Sheet2!$B$2:$B$5</c:f>
              <c:numCache>
                <c:formatCode>#,##0</c:formatCode>
                <c:ptCount val="4"/>
                <c:pt idx="0">
                  <c:v>168000000000</c:v>
                </c:pt>
                <c:pt idx="1">
                  <c:v>27000000000</c:v>
                </c:pt>
                <c:pt idx="2">
                  <c:v>11000000000</c:v>
                </c:pt>
                <c:pt idx="3">
                  <c:v>26000000000</c:v>
                </c:pt>
              </c:numCache>
            </c:numRef>
          </c:val>
          <c:extLst>
            <c:ext xmlns:c16="http://schemas.microsoft.com/office/drawing/2014/chart" uri="{C3380CC4-5D6E-409C-BE32-E72D297353CC}">
              <c16:uniqueId val="{00000000-AC67-4C10-B084-93A75252229D}"/>
            </c:ext>
          </c:extLst>
        </c:ser>
        <c:ser>
          <c:idx val="1"/>
          <c:order val="1"/>
          <c:tx>
            <c:strRef>
              <c:f>Sheet2!$C$1</c:f>
              <c:strCache>
                <c:ptCount val="1"/>
                <c:pt idx="0">
                  <c:v>Overall</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cat>
            <c:strRef>
              <c:f>Sheet2!$A$2:$A$5</c:f>
              <c:strCache>
                <c:ptCount val="4"/>
                <c:pt idx="0">
                  <c:v>Tobacco</c:v>
                </c:pt>
                <c:pt idx="1">
                  <c:v>Alcohol</c:v>
                </c:pt>
                <c:pt idx="2">
                  <c:v>Illicit Drugs</c:v>
                </c:pt>
                <c:pt idx="3">
                  <c:v>Prescription Opioids</c:v>
                </c:pt>
              </c:strCache>
            </c:strRef>
          </c:cat>
          <c:val>
            <c:numRef>
              <c:f>Sheet2!$C$2:$C$5</c:f>
              <c:numCache>
                <c:formatCode>#,##0</c:formatCode>
                <c:ptCount val="4"/>
                <c:pt idx="0">
                  <c:v>300000000000</c:v>
                </c:pt>
                <c:pt idx="1">
                  <c:v>249000000000</c:v>
                </c:pt>
                <c:pt idx="2">
                  <c:v>193000000000</c:v>
                </c:pt>
                <c:pt idx="3">
                  <c:v>78500000000</c:v>
                </c:pt>
              </c:numCache>
            </c:numRef>
          </c:val>
          <c:extLst>
            <c:ext xmlns:c16="http://schemas.microsoft.com/office/drawing/2014/chart" uri="{C3380CC4-5D6E-409C-BE32-E72D297353CC}">
              <c16:uniqueId val="{00000001-AC67-4C10-B084-93A75252229D}"/>
            </c:ext>
          </c:extLst>
        </c:ser>
        <c:dLbls>
          <c:showLegendKey val="0"/>
          <c:showVal val="0"/>
          <c:showCatName val="0"/>
          <c:showSerName val="0"/>
          <c:showPercent val="0"/>
          <c:showBubbleSize val="0"/>
        </c:dLbls>
        <c:gapWidth val="164"/>
        <c:overlap val="-22"/>
        <c:axId val="1961666127"/>
        <c:axId val="1961670287"/>
      </c:barChart>
      <c:catAx>
        <c:axId val="1961666127"/>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1670287"/>
        <c:crosses val="autoZero"/>
        <c:auto val="1"/>
        <c:lblAlgn val="ctr"/>
        <c:lblOffset val="100"/>
        <c:noMultiLvlLbl val="0"/>
      </c:catAx>
      <c:valAx>
        <c:axId val="1961670287"/>
        <c:scaling>
          <c:orientation val="minMax"/>
        </c:scaling>
        <c:delete val="0"/>
        <c:axPos val="l"/>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1666127"/>
        <c:crosses val="autoZero"/>
        <c:crossBetween val="between"/>
        <c:dispUnits>
          <c:builtInUnit val="billions"/>
          <c:dispUnitsLbl>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t"/>
      <c:layout>
        <c:manualLayout>
          <c:xMode val="edge"/>
          <c:yMode val="edge"/>
          <c:x val="0.44643651747936169"/>
          <c:y val="0.17192460350164662"/>
          <c:w val="0.43590480857702923"/>
          <c:h val="8.320068330939160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0.14153</cdr:x>
      <cdr:y>0</cdr:y>
    </cdr:from>
    <cdr:to>
      <cdr:x>0.96846</cdr:x>
      <cdr:y>0.12339</cdr:y>
    </cdr:to>
    <cdr:sp macro="" textlink="">
      <cdr:nvSpPr>
        <cdr:cNvPr id="3" name="TextBox 2"/>
        <cdr:cNvSpPr txBox="1"/>
      </cdr:nvSpPr>
      <cdr:spPr>
        <a:xfrm xmlns:a="http://schemas.openxmlformats.org/drawingml/2006/main">
          <a:off x="606545" y="0"/>
          <a:ext cx="3543888" cy="2994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b="1" dirty="0"/>
            <a:t>Cost of substance abuse, United States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C462AA-1D40-4143-BE3D-5AC70F1D5F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9F8214-1D83-49A1-B6DD-2F9428CBE7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AEC48C-48D9-4FC9-B7B1-0514EF3847FA}" type="datetimeFigureOut">
              <a:rPr lang="en-US" smtClean="0"/>
              <a:t>10/21/2019</a:t>
            </a:fld>
            <a:endParaRPr lang="en-US"/>
          </a:p>
        </p:txBody>
      </p:sp>
      <p:sp>
        <p:nvSpPr>
          <p:cNvPr id="4" name="Footer Placeholder 3">
            <a:extLst>
              <a:ext uri="{FF2B5EF4-FFF2-40B4-BE49-F238E27FC236}">
                <a16:creationId xmlns:a16="http://schemas.microsoft.com/office/drawing/2014/main" id="{C7279248-3742-4EB9-ABF8-2420D4C2C4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96C45E3-6D22-460E-B4E4-F9B223069B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D207C2-7A1B-42FD-9B60-17FDD3109237}" type="slidenum">
              <a:rPr lang="en-US" smtClean="0"/>
              <a:t>‹#›</a:t>
            </a:fld>
            <a:endParaRPr lang="en-US"/>
          </a:p>
        </p:txBody>
      </p:sp>
    </p:spTree>
    <p:extLst>
      <p:ext uri="{BB962C8B-B14F-4D97-AF65-F5344CB8AC3E}">
        <p14:creationId xmlns:p14="http://schemas.microsoft.com/office/powerpoint/2010/main" val="41656921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A8949A-7C0E-C044-837B-32425C15431A}" type="datetimeFigureOut">
              <a:rPr lang="en-US" smtClean="0"/>
              <a:t>10/21/2019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dirty="0"/>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73FED-1043-5044-B537-AA03C96BA309}" type="slidenum">
              <a:rPr lang="en-US" smtClean="0"/>
              <a:t>‹#›</a:t>
            </a:fld>
            <a:endParaRPr lang="en-US"/>
          </a:p>
        </p:txBody>
      </p:sp>
    </p:spTree>
    <p:extLst>
      <p:ext uri="{BB962C8B-B14F-4D97-AF65-F5344CB8AC3E}">
        <p14:creationId xmlns:p14="http://schemas.microsoft.com/office/powerpoint/2010/main" val="1149705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Tianzi, I am a PhD student at VT and a member of VACSE supervised by Dr. Nathan Lau. </a:t>
            </a:r>
            <a:r>
              <a:rPr lang="en-US" b="1" dirty="0"/>
              <a:t>Today I’m presenting our study about </a:t>
            </a:r>
            <a:r>
              <a:rPr lang="en-US" sz="1200" kern="1200" dirty="0">
                <a:solidFill>
                  <a:schemeClr val="tx1"/>
                </a:solidFill>
                <a:effectLst/>
                <a:latin typeface="+mn-lt"/>
                <a:ea typeface="+mn-ea"/>
                <a:cs typeface="+mn-cs"/>
              </a:rPr>
              <a:t>a theoretical approach of integrating the concept of </a:t>
            </a:r>
            <a:r>
              <a:rPr lang="en-US" sz="1200" b="1" kern="1200" dirty="0">
                <a:solidFill>
                  <a:schemeClr val="tx1"/>
                </a:solidFill>
                <a:effectLst/>
                <a:latin typeface="+mn-lt"/>
                <a:ea typeface="+mn-ea"/>
                <a:cs typeface="+mn-cs"/>
              </a:rPr>
              <a:t>episodic future thinking </a:t>
            </a:r>
            <a:r>
              <a:rPr lang="en-US" sz="1200" kern="1200" dirty="0">
                <a:solidFill>
                  <a:schemeClr val="tx1"/>
                </a:solidFill>
                <a:effectLst/>
                <a:latin typeface="+mn-lt"/>
                <a:ea typeface="+mn-ea"/>
                <a:cs typeface="+mn-cs"/>
              </a:rPr>
              <a:t>into immersive </a:t>
            </a:r>
            <a:r>
              <a:rPr lang="en-US" sz="1200" b="1" kern="1200" dirty="0">
                <a:solidFill>
                  <a:schemeClr val="tx1"/>
                </a:solidFill>
                <a:effectLst/>
                <a:latin typeface="+mn-lt"/>
                <a:ea typeface="+mn-ea"/>
                <a:cs typeface="+mn-cs"/>
              </a:rPr>
              <a:t>virtual reality</a:t>
            </a:r>
            <a:r>
              <a:rPr lang="en-US" sz="1200" kern="1200" dirty="0">
                <a:solidFill>
                  <a:schemeClr val="tx1"/>
                </a:solidFill>
                <a:effectLst/>
                <a:latin typeface="+mn-lt"/>
                <a:ea typeface="+mn-ea"/>
                <a:cs typeface="+mn-cs"/>
              </a:rPr>
              <a:t> to treat </a:t>
            </a:r>
            <a:r>
              <a:rPr lang="en-US" sz="1200" b="1" kern="1200" dirty="0">
                <a:solidFill>
                  <a:schemeClr val="tx1"/>
                </a:solidFill>
                <a:effectLst/>
                <a:latin typeface="+mn-lt"/>
                <a:ea typeface="+mn-ea"/>
                <a:cs typeface="+mn-cs"/>
              </a:rPr>
              <a:t>substance use disorders</a:t>
            </a:r>
            <a:r>
              <a:rPr lang="en-US" sz="1200"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E373FED-1043-5044-B537-AA03C96BA309}" type="slidenum">
              <a:rPr lang="en-US" smtClean="0"/>
              <a:t>1</a:t>
            </a:fld>
            <a:endParaRPr lang="en-US"/>
          </a:p>
        </p:txBody>
      </p:sp>
    </p:spTree>
    <p:extLst>
      <p:ext uri="{BB962C8B-B14F-4D97-AF65-F5344CB8AC3E}">
        <p14:creationId xmlns:p14="http://schemas.microsoft.com/office/powerpoint/2010/main" val="3303360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Schema theory postulates that human thinking and knowledge are organized into schema</a:t>
            </a:r>
            <a:endParaRPr lang="en-US" dirty="0"/>
          </a:p>
        </p:txBody>
      </p:sp>
      <p:sp>
        <p:nvSpPr>
          <p:cNvPr id="4" name="Slide Number Placeholder 3"/>
          <p:cNvSpPr>
            <a:spLocks noGrp="1"/>
          </p:cNvSpPr>
          <p:nvPr>
            <p:ph type="sldNum" sz="quarter" idx="5"/>
          </p:nvPr>
        </p:nvSpPr>
        <p:spPr/>
        <p:txBody>
          <a:bodyPr/>
          <a:lstStyle/>
          <a:p>
            <a:fld id="{5E373FED-1043-5044-B537-AA03C96BA309}" type="slidenum">
              <a:rPr lang="en-US" smtClean="0"/>
              <a:t>10</a:t>
            </a:fld>
            <a:endParaRPr lang="en-US"/>
          </a:p>
        </p:txBody>
      </p:sp>
    </p:spTree>
    <p:extLst>
      <p:ext uri="{BB962C8B-B14F-4D97-AF65-F5344CB8AC3E}">
        <p14:creationId xmlns:p14="http://schemas.microsoft.com/office/powerpoint/2010/main" val="2940367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examples that we did as different scenarios with different locations, different time period, interactions that people can make their own choice during the therapy. Such as camping next week in a park, or taking a vacation at beach in 2 month. </a:t>
            </a:r>
            <a:r>
              <a:rPr lang="en-US" sz="1200" kern="1200" dirty="0">
                <a:solidFill>
                  <a:schemeClr val="tx1"/>
                </a:solidFill>
                <a:effectLst/>
                <a:latin typeface="+mn-lt"/>
                <a:ea typeface="+mn-ea"/>
                <a:cs typeface="+mn-cs"/>
              </a:rPr>
              <a:t>Although, the VR design would also need customizable features that personalized expectation of a sofa could be various a lot. </a:t>
            </a:r>
          </a:p>
        </p:txBody>
      </p:sp>
      <p:sp>
        <p:nvSpPr>
          <p:cNvPr id="4" name="Slide Number Placeholder 3"/>
          <p:cNvSpPr>
            <a:spLocks noGrp="1"/>
          </p:cNvSpPr>
          <p:nvPr>
            <p:ph type="sldNum" sz="quarter" idx="5"/>
          </p:nvPr>
        </p:nvSpPr>
        <p:spPr/>
        <p:txBody>
          <a:bodyPr/>
          <a:lstStyle/>
          <a:p>
            <a:fld id="{5E373FED-1043-5044-B537-AA03C96BA309}" type="slidenum">
              <a:rPr lang="en-US" smtClean="0"/>
              <a:t>11</a:t>
            </a:fld>
            <a:endParaRPr lang="en-US"/>
          </a:p>
        </p:txBody>
      </p:sp>
    </p:spTree>
    <p:extLst>
      <p:ext uri="{BB962C8B-B14F-4D97-AF65-F5344CB8AC3E}">
        <p14:creationId xmlns:p14="http://schemas.microsoft.com/office/powerpoint/2010/main" val="3979730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propose a theory-driven design framework of applying schema theory to guide design of VR for facilitating EFT to treat SUD.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framework employs </a:t>
            </a:r>
            <a:r>
              <a:rPr lang="en-US" sz="1200" b="1" kern="1200" dirty="0">
                <a:solidFill>
                  <a:schemeClr val="tx1"/>
                </a:solidFill>
                <a:effectLst/>
                <a:latin typeface="+mn-lt"/>
                <a:ea typeface="+mn-ea"/>
                <a:cs typeface="+mn-cs"/>
              </a:rPr>
              <a:t>existing EFT research </a:t>
            </a:r>
            <a:r>
              <a:rPr lang="en-US" sz="1200" kern="1200" dirty="0">
                <a:solidFill>
                  <a:schemeClr val="tx1"/>
                </a:solidFill>
                <a:effectLst/>
                <a:latin typeface="+mn-lt"/>
                <a:ea typeface="+mn-ea"/>
                <a:cs typeface="+mn-cs"/>
              </a:rPr>
              <a:t>to identify future events that substance users have shown to reduce substance valuation. </a:t>
            </a:r>
            <a:r>
              <a:rPr lang="en-US" sz="1200" b="1" kern="1200" dirty="0">
                <a:solidFill>
                  <a:schemeClr val="tx1"/>
                </a:solidFill>
                <a:effectLst/>
                <a:latin typeface="+mn-lt"/>
                <a:ea typeface="+mn-ea"/>
                <a:cs typeface="+mn-cs"/>
              </a:rPr>
              <a:t>Using </a:t>
            </a:r>
            <a:r>
              <a:rPr lang="en-US" b="1" dirty="0">
                <a:solidFill>
                  <a:srgbClr val="FF9300"/>
                </a:solidFill>
              </a:rPr>
              <a:t>VR to</a:t>
            </a:r>
            <a:r>
              <a:rPr lang="en-US" b="1" dirty="0"/>
              <a:t> facilitate EFT </a:t>
            </a:r>
            <a:r>
              <a:rPr lang="en-US" dirty="0"/>
              <a:t>by providing realistic contexts, cues and activities to represent future experiences. </a:t>
            </a:r>
          </a:p>
          <a:p>
            <a:r>
              <a:rPr lang="en-US" sz="1200" b="1" kern="1200" dirty="0">
                <a:solidFill>
                  <a:schemeClr val="tx1"/>
                </a:solidFill>
                <a:effectLst/>
                <a:latin typeface="+mn-lt"/>
                <a:ea typeface="+mn-ea"/>
                <a:cs typeface="+mn-cs"/>
              </a:rPr>
              <a:t>Schema</a:t>
            </a:r>
            <a:r>
              <a:rPr lang="en-US" sz="1200" kern="1200" dirty="0">
                <a:solidFill>
                  <a:schemeClr val="tx1"/>
                </a:solidFill>
                <a:effectLst/>
                <a:latin typeface="+mn-lt"/>
                <a:ea typeface="+mn-ea"/>
                <a:cs typeface="+mn-cs"/>
              </a:rPr>
              <a:t> of those events is then applied to determine the contents of virtual world and experience in such events. </a:t>
            </a:r>
            <a:endParaRPr lang="en-US" dirty="0"/>
          </a:p>
        </p:txBody>
      </p:sp>
      <p:sp>
        <p:nvSpPr>
          <p:cNvPr id="4" name="Slide Number Placeholder 3"/>
          <p:cNvSpPr>
            <a:spLocks noGrp="1"/>
          </p:cNvSpPr>
          <p:nvPr>
            <p:ph type="sldNum" sz="quarter" idx="5"/>
          </p:nvPr>
        </p:nvSpPr>
        <p:spPr/>
        <p:txBody>
          <a:bodyPr/>
          <a:lstStyle/>
          <a:p>
            <a:fld id="{5E373FED-1043-5044-B537-AA03C96BA309}" type="slidenum">
              <a:rPr lang="en-US" smtClean="0"/>
              <a:t>12</a:t>
            </a:fld>
            <a:endParaRPr lang="en-US"/>
          </a:p>
        </p:txBody>
      </p:sp>
    </p:spTree>
    <p:extLst>
      <p:ext uri="{BB962C8B-B14F-4D97-AF65-F5344CB8AC3E}">
        <p14:creationId xmlns:p14="http://schemas.microsoft.com/office/powerpoint/2010/main" val="953899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t>
            </a:r>
            <a:r>
              <a:rPr lang="en-US"/>
              <a:t>the reference I used in the slides</a:t>
            </a:r>
          </a:p>
        </p:txBody>
      </p:sp>
      <p:sp>
        <p:nvSpPr>
          <p:cNvPr id="4" name="Slide Number Placeholder 3"/>
          <p:cNvSpPr>
            <a:spLocks noGrp="1"/>
          </p:cNvSpPr>
          <p:nvPr>
            <p:ph type="sldNum" sz="quarter" idx="5"/>
          </p:nvPr>
        </p:nvSpPr>
        <p:spPr/>
        <p:txBody>
          <a:bodyPr/>
          <a:lstStyle/>
          <a:p>
            <a:fld id="{5E373FED-1043-5044-B537-AA03C96BA309}" type="slidenum">
              <a:rPr lang="en-US" smtClean="0"/>
              <a:t>13</a:t>
            </a:fld>
            <a:endParaRPr lang="en-US"/>
          </a:p>
        </p:txBody>
      </p:sp>
    </p:spTree>
    <p:extLst>
      <p:ext uri="{BB962C8B-B14F-4D97-AF65-F5344CB8AC3E}">
        <p14:creationId xmlns:p14="http://schemas.microsoft.com/office/powerpoint/2010/main" val="2764122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a:t>
            </a:r>
          </a:p>
        </p:txBody>
      </p:sp>
      <p:sp>
        <p:nvSpPr>
          <p:cNvPr id="4" name="Slide Number Placeholder 3"/>
          <p:cNvSpPr>
            <a:spLocks noGrp="1"/>
          </p:cNvSpPr>
          <p:nvPr>
            <p:ph type="sldNum" sz="quarter" idx="5"/>
          </p:nvPr>
        </p:nvSpPr>
        <p:spPr/>
        <p:txBody>
          <a:bodyPr/>
          <a:lstStyle/>
          <a:p>
            <a:fld id="{5E373FED-1043-5044-B537-AA03C96BA309}" type="slidenum">
              <a:rPr lang="en-US" smtClean="0"/>
              <a:t>14</a:t>
            </a:fld>
            <a:endParaRPr lang="en-US"/>
          </a:p>
        </p:txBody>
      </p:sp>
    </p:spTree>
    <p:extLst>
      <p:ext uri="{BB962C8B-B14F-4D97-AF65-F5344CB8AC3E}">
        <p14:creationId xmlns:p14="http://schemas.microsoft.com/office/powerpoint/2010/main" val="465005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Tz</a:t>
            </a:r>
            <a:r>
              <a:rPr lang="en-US" dirty="0"/>
              <a:t>: Substance use disorders present major health risks and economic burdens. Based on the statistic of national institute on drug abuse,</a:t>
            </a:r>
            <a:r>
              <a:rPr lang="en-US" sz="1200" dirty="0">
                <a:solidFill>
                  <a:schemeClr val="dk1"/>
                </a:solidFill>
              </a:rPr>
              <a:t> </a:t>
            </a:r>
            <a:r>
              <a:rPr lang="en-US" sz="1200" b="1" dirty="0">
                <a:solidFill>
                  <a:schemeClr val="dk1"/>
                </a:solidFill>
              </a:rPr>
              <a:t>60 thousands </a:t>
            </a:r>
            <a:r>
              <a:rPr lang="en-US" sz="1200" dirty="0">
                <a:solidFill>
                  <a:schemeClr val="dk1"/>
                </a:solidFill>
              </a:rPr>
              <a:t>of people were killed by drug overdoses in the U.S. 2016. </a:t>
            </a:r>
            <a:r>
              <a:rPr lang="en-US" dirty="0"/>
              <a:t>The death rate of all kinds of substance use keep increasing since </a:t>
            </a:r>
            <a:r>
              <a:rPr lang="en-US" altLang="zh-CN" dirty="0"/>
              <a:t>1999 (Fig left). </a:t>
            </a:r>
            <a:r>
              <a:rPr lang="en-US" sz="1200" dirty="0"/>
              <a:t>The cost of alcohol use disorder is </a:t>
            </a:r>
            <a:r>
              <a:rPr lang="en-US" sz="1200" dirty="0">
                <a:solidFill>
                  <a:srgbClr val="FF9300"/>
                </a:solidFill>
              </a:rPr>
              <a:t>$249 billion </a:t>
            </a:r>
            <a:r>
              <a:rPr lang="en-US" sz="1200" dirty="0"/>
              <a:t>annually in crime, health and lost productivity.</a:t>
            </a:r>
            <a:r>
              <a:rPr lang="en-US" dirty="0"/>
              <a:t> </a:t>
            </a:r>
          </a:p>
          <a:p>
            <a:r>
              <a:rPr lang="en-US" dirty="0"/>
              <a:t>While current healthcare systems face insufficient resources and accessibility deficiencies that challenge long term treatment for chronic diseases (Fig right).</a:t>
            </a:r>
          </a:p>
          <a:p>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solidFill>
                  <a:srgbClr val="000000"/>
                </a:solidFill>
              </a:rPr>
              <a:t>Categories</a:t>
            </a:r>
            <a:r>
              <a:rPr lang="fr-FR" dirty="0">
                <a:solidFill>
                  <a:srgbClr val="000000"/>
                </a:solidFill>
              </a:rPr>
              <a:t>:  </a:t>
            </a:r>
            <a:r>
              <a:rPr lang="fr-FR" sz="1200" b="1" dirty="0" err="1">
                <a:solidFill>
                  <a:srgbClr val="000000"/>
                </a:solidFill>
              </a:rPr>
              <a:t>Alcohol</a:t>
            </a:r>
            <a:r>
              <a:rPr lang="fr-FR" sz="1200" b="1" dirty="0">
                <a:solidFill>
                  <a:srgbClr val="000000"/>
                </a:solidFill>
              </a:rPr>
              <a:t>,</a:t>
            </a:r>
            <a:r>
              <a:rPr lang="fr-FR" sz="1200" dirty="0">
                <a:solidFill>
                  <a:srgbClr val="000000"/>
                </a:solidFill>
              </a:rPr>
              <a:t> </a:t>
            </a:r>
            <a:r>
              <a:rPr lang="fr-FR" sz="1200" dirty="0" err="1">
                <a:solidFill>
                  <a:srgbClr val="000000"/>
                </a:solidFill>
              </a:rPr>
              <a:t>Opiates</a:t>
            </a:r>
            <a:r>
              <a:rPr lang="fr-FR" sz="1200" dirty="0">
                <a:solidFill>
                  <a:srgbClr val="000000"/>
                </a:solidFill>
              </a:rPr>
              <a:t>, Cannabis, Psychostimulants,</a:t>
            </a:r>
            <a:r>
              <a:rPr lang="en-US" sz="1200" b="0" i="0" u="none" strike="noStrike" cap="none" dirty="0">
                <a:solidFill>
                  <a:srgbClr val="000000"/>
                </a:solidFill>
                <a:effectLst/>
                <a:latin typeface="Arial"/>
                <a:ea typeface="Arial"/>
                <a:cs typeface="Arial"/>
                <a:sym typeface="Arial"/>
              </a:rPr>
              <a:t> Amphetamine,</a:t>
            </a:r>
            <a:r>
              <a:rPr lang="fr-FR" sz="1200" dirty="0">
                <a:solidFill>
                  <a:srgbClr val="000000"/>
                </a:solidFill>
              </a:rPr>
              <a:t> </a:t>
            </a:r>
            <a:r>
              <a:rPr lang="fr-FR" sz="1200" dirty="0" err="1">
                <a:solidFill>
                  <a:srgbClr val="000000"/>
                </a:solidFill>
              </a:rPr>
              <a:t>Cocaine</a:t>
            </a:r>
            <a:r>
              <a:rPr lang="en-US" sz="1200" b="0" i="0" u="none" strike="noStrike" cap="none" dirty="0">
                <a:solidFill>
                  <a:srgbClr val="000000"/>
                </a:solidFill>
                <a:effectLst/>
                <a:latin typeface="Arial"/>
                <a:ea typeface="Arial"/>
                <a:cs typeface="Arial"/>
                <a:sym typeface="Arial"/>
              </a:rPr>
              <a:t> </a:t>
            </a:r>
            <a:endParaRPr lang="en-US" sz="1200" dirty="0">
              <a:solidFill>
                <a:schemeClr val="dk1"/>
              </a:solidFill>
            </a:endParaRPr>
          </a:p>
          <a:p>
            <a:endParaRPr lang="en-US" dirty="0"/>
          </a:p>
        </p:txBody>
      </p:sp>
      <p:sp>
        <p:nvSpPr>
          <p:cNvPr id="4" name="Slide Number Placeholder 3"/>
          <p:cNvSpPr>
            <a:spLocks noGrp="1"/>
          </p:cNvSpPr>
          <p:nvPr>
            <p:ph type="sldNum" sz="quarter" idx="5"/>
          </p:nvPr>
        </p:nvSpPr>
        <p:spPr/>
        <p:txBody>
          <a:bodyPr/>
          <a:lstStyle/>
          <a:p>
            <a:fld id="{5E373FED-1043-5044-B537-AA03C96BA309}" type="slidenum">
              <a:rPr lang="en-US" smtClean="0"/>
              <a:t>2</a:t>
            </a:fld>
            <a:endParaRPr lang="en-US"/>
          </a:p>
        </p:txBody>
      </p:sp>
    </p:spTree>
    <p:extLst>
      <p:ext uri="{BB962C8B-B14F-4D97-AF65-F5344CB8AC3E}">
        <p14:creationId xmlns:p14="http://schemas.microsoft.com/office/powerpoint/2010/main" val="2579247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mn-lt"/>
                <a:ea typeface="Arial"/>
                <a:cs typeface="Arial"/>
                <a:sym typeface="Arial"/>
              </a:rPr>
              <a:t>The overdose deaths spread widely and horribly around the United States from 1999 to 2015. Here is the epidemic trend. </a:t>
            </a:r>
            <a:endParaRPr lang="en-US" sz="1200" dirty="0">
              <a:latin typeface="+mn-lt"/>
            </a:endParaRPr>
          </a:p>
        </p:txBody>
      </p:sp>
      <p:sp>
        <p:nvSpPr>
          <p:cNvPr id="4" name="Slide Number Placeholder 3"/>
          <p:cNvSpPr>
            <a:spLocks noGrp="1"/>
          </p:cNvSpPr>
          <p:nvPr>
            <p:ph type="sldNum" sz="quarter" idx="5"/>
          </p:nvPr>
        </p:nvSpPr>
        <p:spPr/>
        <p:txBody>
          <a:bodyPr/>
          <a:lstStyle/>
          <a:p>
            <a:fld id="{5E373FED-1043-5044-B537-AA03C96BA309}" type="slidenum">
              <a:rPr lang="en-US" smtClean="0"/>
              <a:t>3</a:t>
            </a:fld>
            <a:endParaRPr lang="en-US"/>
          </a:p>
        </p:txBody>
      </p:sp>
    </p:spTree>
    <p:extLst>
      <p:ext uri="{BB962C8B-B14F-4D97-AF65-F5344CB8AC3E}">
        <p14:creationId xmlns:p14="http://schemas.microsoft.com/office/powerpoint/2010/main" val="361966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theories that can explain the addiction to the substance is the reinforcer pathology, where Narrative theory can i</a:t>
            </a:r>
            <a:r>
              <a:rPr lang="en-US" sz="1200" b="0" i="0" kern="1200" dirty="0">
                <a:solidFill>
                  <a:schemeClr val="tx1"/>
                </a:solidFill>
                <a:effectLst/>
                <a:latin typeface="+mn-lt"/>
                <a:ea typeface="+mn-ea"/>
                <a:cs typeface="+mn-cs"/>
              </a:rPr>
              <a:t>ntervene.</a:t>
            </a:r>
            <a:r>
              <a:rPr lang="en-US" dirty="0"/>
              <a:t> </a:t>
            </a:r>
          </a:p>
          <a:p>
            <a:r>
              <a:rPr lang="en-US" dirty="0"/>
              <a:t>People </a:t>
            </a:r>
            <a:r>
              <a:rPr lang="en-US" b="1" dirty="0"/>
              <a:t>valued </a:t>
            </a:r>
            <a:r>
              <a:rPr lang="en-US" dirty="0"/>
              <a:t>more on </a:t>
            </a:r>
            <a:r>
              <a:rPr lang="en-US" b="1" dirty="0"/>
              <a:t>immediate </a:t>
            </a:r>
            <a:r>
              <a:rPr lang="en-US" dirty="0"/>
              <a:t>short term rewards than the same amount of </a:t>
            </a:r>
            <a:r>
              <a:rPr lang="en-US" b="1" dirty="0"/>
              <a:t>long term rewards</a:t>
            </a:r>
            <a:r>
              <a:rPr lang="en-US" dirty="0"/>
              <a:t>. This </a:t>
            </a:r>
            <a:r>
              <a:rPr lang="en-US" altLang="zh-CN" dirty="0"/>
              <a:t>phenomenon is extremely obvious on people have substance abuse problems. Their </a:t>
            </a:r>
            <a:r>
              <a:rPr lang="en-US" altLang="zh-CN" b="1" dirty="0"/>
              <a:t>window</a:t>
            </a:r>
            <a:r>
              <a:rPr lang="en-US" altLang="zh-CN" dirty="0"/>
              <a:t> of the short term is </a:t>
            </a:r>
            <a:r>
              <a:rPr lang="en-US" altLang="zh-CN" b="1" dirty="0"/>
              <a:t>narrower</a:t>
            </a:r>
            <a:r>
              <a:rPr lang="en-US" altLang="zh-CN" dirty="0"/>
              <a:t> than general level. When this happens, there will be an</a:t>
            </a:r>
            <a:r>
              <a:rPr lang="en-US" dirty="0"/>
              <a:t> </a:t>
            </a:r>
            <a:r>
              <a:rPr lang="en-US" b="1" dirty="0"/>
              <a:t>imbalance</a:t>
            </a:r>
            <a:r>
              <a:rPr lang="en-US" dirty="0"/>
              <a:t> of the impulsive and executive decisions.  Then, people prefer the unhealthy life immediate happy to a long term healthy life style. </a:t>
            </a:r>
          </a:p>
          <a:p>
            <a:endParaRPr lang="en-US" dirty="0"/>
          </a:p>
          <a:p>
            <a:r>
              <a:rPr lang="en-US" b="1" dirty="0"/>
              <a:t>Narrative theory </a:t>
            </a:r>
            <a:r>
              <a:rPr lang="en-US" dirty="0"/>
              <a:t>discussed the possibility of intervene the situation by adjusting the </a:t>
            </a:r>
            <a:r>
              <a:rPr lang="en-US" b="1" dirty="0"/>
              <a:t>three dimensions </a:t>
            </a:r>
            <a:r>
              <a:rPr lang="en-US" dirty="0"/>
              <a:t>on time, autobiographic, and positive/negative emotion of people’s thinking about an events. </a:t>
            </a:r>
            <a:r>
              <a:rPr lang="en-US" b="1" dirty="0"/>
              <a:t>Episodic future thinking </a:t>
            </a:r>
            <a:r>
              <a:rPr lang="en-US" dirty="0"/>
              <a:t>aims at prompting participants to </a:t>
            </a:r>
            <a:r>
              <a:rPr lang="en-US" b="1" dirty="0"/>
              <a:t>deliberate</a:t>
            </a:r>
            <a:r>
              <a:rPr lang="en-US" dirty="0"/>
              <a:t> on details of future, personal and positive events that expanding the temporal window. That people can </a:t>
            </a:r>
            <a:r>
              <a:rPr lang="en-US" sz="1200" b="1" kern="1200" dirty="0">
                <a:solidFill>
                  <a:schemeClr val="tx1"/>
                </a:solidFill>
                <a:effectLst/>
                <a:latin typeface="+mn-lt"/>
                <a:ea typeface="+mn-ea"/>
                <a:cs typeface="+mn-cs"/>
              </a:rPr>
              <a:t>rebalance</a:t>
            </a:r>
            <a:r>
              <a:rPr lang="en-US" sz="1200" kern="1200" dirty="0">
                <a:solidFill>
                  <a:schemeClr val="tx1"/>
                </a:solidFill>
                <a:effectLst/>
                <a:latin typeface="+mn-lt"/>
                <a:ea typeface="+mn-ea"/>
                <a:cs typeface="+mn-cs"/>
              </a:rPr>
              <a:t> the impulsive and executive decision systems and thereby reducing the valuation of substances of abuse. </a:t>
            </a:r>
            <a:endParaRPr lang="en-US" dirty="0"/>
          </a:p>
        </p:txBody>
      </p:sp>
      <p:sp>
        <p:nvSpPr>
          <p:cNvPr id="4" name="Slide Number Placeholder 3"/>
          <p:cNvSpPr>
            <a:spLocks noGrp="1"/>
          </p:cNvSpPr>
          <p:nvPr>
            <p:ph type="sldNum" sz="quarter" idx="5"/>
          </p:nvPr>
        </p:nvSpPr>
        <p:spPr/>
        <p:txBody>
          <a:bodyPr/>
          <a:lstStyle/>
          <a:p>
            <a:fld id="{5E373FED-1043-5044-B537-AA03C96BA309}" type="slidenum">
              <a:rPr lang="en-US" smtClean="0"/>
              <a:t>4</a:t>
            </a:fld>
            <a:endParaRPr lang="en-US"/>
          </a:p>
        </p:txBody>
      </p:sp>
    </p:spTree>
    <p:extLst>
      <p:ext uri="{BB962C8B-B14F-4D97-AF65-F5344CB8AC3E}">
        <p14:creationId xmlns:p14="http://schemas.microsoft.com/office/powerpoint/2010/main" val="1265557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Episodic future thinking (EFT) refers to projecting oneself into the future and pre-experiencing an event.</a:t>
            </a:r>
          </a:p>
          <a:p>
            <a:r>
              <a:rPr lang="en-US" sz="1200" kern="1200" dirty="0">
                <a:solidFill>
                  <a:schemeClr val="tx1"/>
                </a:solidFill>
                <a:effectLst/>
                <a:latin typeface="+mn-lt"/>
                <a:ea typeface="+mn-ea"/>
                <a:cs typeface="+mn-cs"/>
              </a:rPr>
              <a:t>It is commonly facilitated through the narrative interviews. Such as </a:t>
            </a:r>
            <a:r>
              <a:rPr lang="en-US" sz="1200" b="1" kern="1200" dirty="0">
                <a:solidFill>
                  <a:schemeClr val="tx1"/>
                </a:solidFill>
                <a:effectLst/>
                <a:latin typeface="+mn-lt"/>
                <a:ea typeface="+mn-ea"/>
                <a:cs typeface="+mn-cs"/>
              </a:rPr>
              <a:t>an interview</a:t>
            </a:r>
            <a:r>
              <a:rPr lang="en-US" sz="1200" kern="1200" dirty="0">
                <a:solidFill>
                  <a:schemeClr val="tx1"/>
                </a:solidFill>
                <a:effectLst/>
                <a:latin typeface="+mn-lt"/>
                <a:ea typeface="+mn-ea"/>
                <a:cs typeface="+mn-cs"/>
              </a:rPr>
              <a:t> about a birthday party: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will be attending a friend’s birthday party </a:t>
            </a:r>
            <a:r>
              <a:rPr lang="en-US" sz="1200" b="1" kern="1200" dirty="0">
                <a:solidFill>
                  <a:schemeClr val="tx1"/>
                </a:solidFill>
                <a:effectLst/>
                <a:latin typeface="+mn-lt"/>
                <a:ea typeface="+mn-ea"/>
                <a:cs typeface="+mn-cs"/>
              </a:rPr>
              <a:t>one month later </a:t>
            </a:r>
            <a:r>
              <a:rPr lang="en-US" sz="1200" kern="1200" dirty="0">
                <a:solidFill>
                  <a:schemeClr val="tx1"/>
                </a:solidFill>
                <a:effectLst/>
                <a:latin typeface="+mn-lt"/>
                <a:ea typeface="+mn-ea"/>
                <a:cs typeface="+mn-cs"/>
              </a:rPr>
              <a:t>in her house. There will be some </a:t>
            </a:r>
            <a:r>
              <a:rPr lang="en-US" sz="1200" b="1" kern="1200" dirty="0">
                <a:solidFill>
                  <a:schemeClr val="tx1"/>
                </a:solidFill>
                <a:effectLst/>
                <a:latin typeface="+mn-lt"/>
                <a:ea typeface="+mn-ea"/>
                <a:cs typeface="+mn-cs"/>
              </a:rPr>
              <a:t>music playing</a:t>
            </a:r>
            <a:r>
              <a:rPr lang="en-US" sz="1200" kern="1200" dirty="0">
                <a:solidFill>
                  <a:schemeClr val="tx1"/>
                </a:solidFill>
                <a:effectLst/>
                <a:latin typeface="+mn-lt"/>
                <a:ea typeface="+mn-ea"/>
                <a:cs typeface="+mn-cs"/>
              </a:rPr>
              <a:t>, balloons drifted around, snacks and beers. A birthday cake is placed in the middle of the table</a:t>
            </a:r>
            <a:r>
              <a:rPr lang="en-US" sz="1200" b="1" kern="1200" dirty="0">
                <a:solidFill>
                  <a:schemeClr val="tx1"/>
                </a:solidFill>
                <a:effectLst/>
                <a:latin typeface="+mn-lt"/>
                <a:ea typeface="+mn-ea"/>
                <a:cs typeface="+mn-cs"/>
              </a:rPr>
              <a:t>. We will be </a:t>
            </a:r>
            <a:r>
              <a:rPr lang="en-US" sz="1200" kern="1200" dirty="0">
                <a:solidFill>
                  <a:schemeClr val="tx1"/>
                </a:solidFill>
                <a:effectLst/>
                <a:latin typeface="+mn-lt"/>
                <a:ea typeface="+mn-ea"/>
                <a:cs typeface="+mn-cs"/>
              </a:rPr>
              <a:t>chatting and playing games, then singing the happy birthday song.”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EFT to be effective, individuals must be able to concretely pre-experience the future events. It should be as vivid, personal, and positive. The benefits would partly depend on an individual’s cognitive ability or imagination.</a:t>
            </a:r>
            <a:endParaRPr lang="en-US" dirty="0"/>
          </a:p>
        </p:txBody>
      </p:sp>
      <p:sp>
        <p:nvSpPr>
          <p:cNvPr id="4" name="Slide Number Placeholder 3"/>
          <p:cNvSpPr>
            <a:spLocks noGrp="1"/>
          </p:cNvSpPr>
          <p:nvPr>
            <p:ph type="sldNum" sz="quarter" idx="5"/>
          </p:nvPr>
        </p:nvSpPr>
        <p:spPr/>
        <p:txBody>
          <a:bodyPr/>
          <a:lstStyle/>
          <a:p>
            <a:fld id="{5E373FED-1043-5044-B537-AA03C96BA309}" type="slidenum">
              <a:rPr lang="en-US" smtClean="0"/>
              <a:t>5</a:t>
            </a:fld>
            <a:endParaRPr lang="en-US"/>
          </a:p>
        </p:txBody>
      </p:sp>
    </p:spTree>
    <p:extLst>
      <p:ext uri="{BB962C8B-B14F-4D97-AF65-F5344CB8AC3E}">
        <p14:creationId xmlns:p14="http://schemas.microsoft.com/office/powerpoint/2010/main" val="2018568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3ba23e9e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3ba23e9e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EFT can </a:t>
            </a:r>
            <a:r>
              <a:rPr lang="en-US" sz="1200" b="1" kern="1200" dirty="0">
                <a:solidFill>
                  <a:schemeClr val="tx1"/>
                </a:solidFill>
                <a:effectLst/>
                <a:latin typeface="+mn-lt"/>
                <a:ea typeface="+mn-ea"/>
                <a:cs typeface="+mn-cs"/>
              </a:rPr>
              <a:t>expand user’s temporal window </a:t>
            </a:r>
            <a:r>
              <a:rPr lang="en-US" sz="1200" kern="1200" dirty="0">
                <a:solidFill>
                  <a:schemeClr val="tx1"/>
                </a:solidFill>
                <a:effectLst/>
                <a:latin typeface="+mn-lt"/>
                <a:ea typeface="+mn-ea"/>
                <a:cs typeface="+mn-cs"/>
              </a:rPr>
              <a:t>of reinforcer valuation, reducing the desire for immediate gratification and thus substance valuation. Current practice to </a:t>
            </a:r>
            <a:r>
              <a:rPr lang="en-US" sz="1200" b="1" kern="1200" dirty="0">
                <a:solidFill>
                  <a:schemeClr val="tx1"/>
                </a:solidFill>
                <a:effectLst/>
                <a:latin typeface="+mn-lt"/>
                <a:ea typeface="+mn-ea"/>
                <a:cs typeface="+mn-cs"/>
              </a:rPr>
              <a:t>facilitate EFT </a:t>
            </a:r>
            <a:r>
              <a:rPr lang="en-US" sz="1200" kern="1200" dirty="0">
                <a:solidFill>
                  <a:schemeClr val="tx1"/>
                </a:solidFill>
                <a:effectLst/>
                <a:latin typeface="+mn-lt"/>
                <a:ea typeface="+mn-ea"/>
                <a:cs typeface="+mn-cs"/>
              </a:rPr>
              <a:t>is </a:t>
            </a:r>
            <a:r>
              <a:rPr lang="en-US" sz="1200" b="1" kern="1200" dirty="0">
                <a:solidFill>
                  <a:schemeClr val="tx1"/>
                </a:solidFill>
                <a:effectLst/>
                <a:latin typeface="+mn-lt"/>
                <a:ea typeface="+mn-ea"/>
                <a:cs typeface="+mn-cs"/>
              </a:rPr>
              <a:t>narrative interviews </a:t>
            </a:r>
            <a:r>
              <a:rPr lang="en-US" sz="1200" kern="1200" dirty="0">
                <a:solidFill>
                  <a:schemeClr val="tx1"/>
                </a:solidFill>
                <a:effectLst/>
                <a:latin typeface="+mn-lt"/>
                <a:ea typeface="+mn-ea"/>
                <a:cs typeface="+mn-cs"/>
              </a:rPr>
              <a:t>with cuing questions to promote autobiographic, vivid, positive and future oriented nature of thinking for </a:t>
            </a:r>
            <a:r>
              <a:rPr lang="en-US" sz="1200" b="1" kern="1200" dirty="0">
                <a:solidFill>
                  <a:schemeClr val="tx1"/>
                </a:solidFill>
                <a:effectLst/>
                <a:latin typeface="+mn-lt"/>
                <a:ea typeface="+mn-ea"/>
                <a:cs typeface="+mn-cs"/>
              </a:rPr>
              <a:t>reducing substance valuation</a:t>
            </a:r>
            <a:r>
              <a:rPr lang="en-US" sz="1200" kern="1200" dirty="0">
                <a:solidFill>
                  <a:schemeClr val="tx1"/>
                </a:solidFill>
                <a:effectLst/>
                <a:latin typeface="+mn-lt"/>
                <a:ea typeface="+mn-ea"/>
                <a:cs typeface="+mn-cs"/>
              </a:rPr>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Virtual reality (VR) refers to a high-end user interface that involves real-time simulation and interaction through multiple human body sensorial channels such as vision, sound, touch. These </a:t>
            </a:r>
            <a:r>
              <a:rPr lang="en-US" sz="1200" b="1" kern="1200" dirty="0">
                <a:solidFill>
                  <a:schemeClr val="tx1"/>
                </a:solidFill>
                <a:effectLst/>
                <a:latin typeface="+mn-lt"/>
                <a:ea typeface="+mn-ea"/>
                <a:cs typeface="+mn-cs"/>
              </a:rPr>
              <a:t>multi-sensorial perception </a:t>
            </a:r>
            <a:r>
              <a:rPr lang="en-US" sz="1200" kern="1200" dirty="0">
                <a:solidFill>
                  <a:schemeClr val="tx1"/>
                </a:solidFill>
                <a:effectLst/>
                <a:latin typeface="+mn-lt"/>
                <a:ea typeface="+mn-ea"/>
                <a:cs typeface="+mn-cs"/>
              </a:rPr>
              <a:t>and interaction experiences can be designed to </a:t>
            </a:r>
            <a:r>
              <a:rPr lang="en-US" sz="1200" b="1" kern="1200" dirty="0">
                <a:solidFill>
                  <a:schemeClr val="tx1"/>
                </a:solidFill>
                <a:effectLst/>
                <a:latin typeface="+mn-lt"/>
                <a:ea typeface="+mn-ea"/>
                <a:cs typeface="+mn-cs"/>
              </a:rPr>
              <a:t>enhance the properties of EFT</a:t>
            </a:r>
            <a:r>
              <a:rPr lang="en-US" sz="1200" kern="1200" dirty="0">
                <a:solidFill>
                  <a:schemeClr val="tx1"/>
                </a:solidFill>
                <a:effectLst/>
                <a:latin typeface="+mn-lt"/>
                <a:ea typeface="+mn-ea"/>
                <a:cs typeface="+mn-cs"/>
              </a:rPr>
              <a:t>. In particular, the virtual world can present the </a:t>
            </a:r>
            <a:r>
              <a:rPr lang="en-US" sz="1200" b="1" kern="1200" dirty="0">
                <a:solidFill>
                  <a:schemeClr val="tx1"/>
                </a:solidFill>
                <a:effectLst/>
                <a:latin typeface="+mn-lt"/>
                <a:ea typeface="+mn-ea"/>
                <a:cs typeface="+mn-cs"/>
              </a:rPr>
              <a:t>people, objects, setting, time, and activities </a:t>
            </a:r>
            <a:r>
              <a:rPr lang="en-US" sz="1200" kern="1200" dirty="0">
                <a:solidFill>
                  <a:schemeClr val="tx1"/>
                </a:solidFill>
                <a:effectLst/>
                <a:latin typeface="+mn-lt"/>
                <a:ea typeface="+mn-ea"/>
                <a:cs typeface="+mn-cs"/>
              </a:rPr>
              <a:t>of a </a:t>
            </a:r>
            <a:r>
              <a:rPr lang="en-US" sz="1200" b="1" kern="1200" dirty="0">
                <a:solidFill>
                  <a:schemeClr val="tx1"/>
                </a:solidFill>
                <a:effectLst/>
                <a:latin typeface="+mn-lt"/>
                <a:ea typeface="+mn-ea"/>
                <a:cs typeface="+mn-cs"/>
              </a:rPr>
              <a:t>future</a:t>
            </a:r>
            <a:r>
              <a:rPr lang="en-US" sz="1200" kern="1200" dirty="0">
                <a:solidFill>
                  <a:schemeClr val="tx1"/>
                </a:solidFill>
                <a:effectLst/>
                <a:latin typeface="+mn-lt"/>
                <a:ea typeface="+mn-ea"/>
                <a:cs typeface="+mn-cs"/>
              </a:rPr>
              <a:t> event in a manner that makes the episode more positive, vivid, autobiographical, future-oriented, and memorable. In turn, the boundary of EFT, such as imagination and memory, should be alleviated through the realistic experience or “presence” in the virtual world.</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rPr>
              <a:t>VR has been studied in medical domain for exposure therapy for phobia of public speaking, spider, fear of height,  or eating disorder, recovery for post stroke patient.</a:t>
            </a:r>
            <a:endParaRPr lang="en-US" b="0" dirty="0">
              <a:effectLst/>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宋体" panose="02010600030101010101" pitchFamily="2" charset="-122"/>
              </a:rPr>
              <a:t>The literature provides preliminary evidence on how VR could support EFT to treat SUDs. First it facilitates mental time travel. Second, it has factors </a:t>
            </a:r>
            <a:r>
              <a:rPr lang="en-US" sz="1200" kern="1200" dirty="0">
                <a:solidFill>
                  <a:schemeClr val="tx1"/>
                </a:solidFill>
                <a:effectLst/>
                <a:latin typeface="+mn-lt"/>
                <a:ea typeface="+mn-ea"/>
                <a:cs typeface="+mn-cs"/>
              </a:rPr>
              <a:t>affecting presence such as visual realism, sound, haptics, virtual body representation, body engagement resemble those contributing to the quality of episodic thought, which is an integration of several basic human body systems. </a:t>
            </a:r>
            <a:endParaRPr lang="en-US" sz="1200" dirty="0">
              <a:ea typeface="宋体" panose="02010600030101010101" pitchFamily="2" charset="-122"/>
            </a:endParaRPr>
          </a:p>
          <a:p>
            <a:endParaRPr lang="en-US" dirty="0"/>
          </a:p>
          <a:p>
            <a:r>
              <a:rPr lang="en-US" sz="1200" kern="1200" dirty="0">
                <a:solidFill>
                  <a:schemeClr val="tx1"/>
                </a:solidFill>
                <a:effectLst/>
                <a:latin typeface="+mn-lt"/>
                <a:ea typeface="+mn-ea"/>
                <a:cs typeface="+mn-cs"/>
              </a:rPr>
              <a:t>VR is a novel technology, with an appropriate design, it can be employed to generate contexts and cues to promote EFT and potentiate its treatment effect in SUDs. </a:t>
            </a:r>
            <a:endParaRPr lang="en-US" dirty="0"/>
          </a:p>
        </p:txBody>
      </p:sp>
      <p:sp>
        <p:nvSpPr>
          <p:cNvPr id="4" name="Slide Number Placeholder 3"/>
          <p:cNvSpPr>
            <a:spLocks noGrp="1"/>
          </p:cNvSpPr>
          <p:nvPr>
            <p:ph type="sldNum" sz="quarter" idx="5"/>
          </p:nvPr>
        </p:nvSpPr>
        <p:spPr/>
        <p:txBody>
          <a:bodyPr/>
          <a:lstStyle/>
          <a:p>
            <a:fld id="{5E373FED-1043-5044-B537-AA03C96BA309}" type="slidenum">
              <a:rPr lang="en-US" smtClean="0"/>
              <a:t>7</a:t>
            </a:fld>
            <a:endParaRPr lang="en-US"/>
          </a:p>
        </p:txBody>
      </p:sp>
    </p:spTree>
    <p:extLst>
      <p:ext uri="{BB962C8B-B14F-4D97-AF65-F5344CB8AC3E}">
        <p14:creationId xmlns:p14="http://schemas.microsoft.com/office/powerpoint/2010/main" val="2087840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Schema theory can provide a strong basis to guide design of environment, activities, objects and social elements in VR. Schema theory postulates that human thinking and knowledge are organized into schema.</a:t>
            </a:r>
          </a:p>
          <a:p>
            <a:r>
              <a:rPr lang="en-US" sz="1200" kern="1200" dirty="0">
                <a:solidFill>
                  <a:schemeClr val="tx1"/>
                </a:solidFill>
                <a:effectLst/>
                <a:latin typeface="+mn-lt"/>
                <a:ea typeface="+mn-ea"/>
                <a:cs typeface="+mn-cs"/>
              </a:rPr>
              <a:t>The literature presents different types of schemas, four of which are particularly relevant for designing virtual experiences to facilitate EFT.</a:t>
            </a:r>
          </a:p>
        </p:txBody>
      </p:sp>
      <p:sp>
        <p:nvSpPr>
          <p:cNvPr id="4" name="Slide Number Placeholder 3"/>
          <p:cNvSpPr>
            <a:spLocks noGrp="1"/>
          </p:cNvSpPr>
          <p:nvPr>
            <p:ph type="sldNum" sz="quarter" idx="5"/>
          </p:nvPr>
        </p:nvSpPr>
        <p:spPr/>
        <p:txBody>
          <a:bodyPr/>
          <a:lstStyle/>
          <a:p>
            <a:fld id="{5E373FED-1043-5044-B537-AA03C96BA309}" type="slidenum">
              <a:rPr lang="en-US" smtClean="0"/>
              <a:t>8</a:t>
            </a:fld>
            <a:endParaRPr lang="en-US"/>
          </a:p>
        </p:txBody>
      </p:sp>
    </p:spTree>
    <p:extLst>
      <p:ext uri="{BB962C8B-B14F-4D97-AF65-F5344CB8AC3E}">
        <p14:creationId xmlns:p14="http://schemas.microsoft.com/office/powerpoint/2010/main" val="2369225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propose a theory-driven design framework of applying schema theory to guide design of VR for facilitating EFT to treat SUDs.</a:t>
            </a:r>
          </a:p>
          <a:p>
            <a:r>
              <a:rPr lang="en-US" sz="1200" kern="1200" dirty="0">
                <a:solidFill>
                  <a:schemeClr val="tx1"/>
                </a:solidFill>
                <a:effectLst/>
                <a:latin typeface="+mn-lt"/>
                <a:ea typeface="+mn-ea"/>
                <a:cs typeface="+mn-cs"/>
              </a:rPr>
              <a:t>This framework employs existing EFT research to identify future events that substance users have shown to reduce substance valuation. Schema of those events is then applied to determine the contents of virtual world and experience in such events. </a:t>
            </a:r>
            <a:endParaRPr lang="en-US" dirty="0"/>
          </a:p>
        </p:txBody>
      </p:sp>
      <p:sp>
        <p:nvSpPr>
          <p:cNvPr id="4" name="Slide Number Placeholder 3"/>
          <p:cNvSpPr>
            <a:spLocks noGrp="1"/>
          </p:cNvSpPr>
          <p:nvPr>
            <p:ph type="sldNum" sz="quarter" idx="5"/>
          </p:nvPr>
        </p:nvSpPr>
        <p:spPr/>
        <p:txBody>
          <a:bodyPr/>
          <a:lstStyle/>
          <a:p>
            <a:fld id="{5E373FED-1043-5044-B537-AA03C96BA309}" type="slidenum">
              <a:rPr lang="en-US" smtClean="0"/>
              <a:t>9</a:t>
            </a:fld>
            <a:endParaRPr lang="en-US"/>
          </a:p>
        </p:txBody>
      </p:sp>
    </p:spTree>
    <p:extLst>
      <p:ext uri="{BB962C8B-B14F-4D97-AF65-F5344CB8AC3E}">
        <p14:creationId xmlns:p14="http://schemas.microsoft.com/office/powerpoint/2010/main" val="18978869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13716"/>
            <a:ext cx="2895600" cy="246888"/>
          </a:xfrm>
        </p:spPr>
        <p:txBody>
          <a:bodyPr/>
          <a:lstStyle/>
          <a:p>
            <a:fld id="{AEBB1310-F373-4201-97B1-F124DEC5542D}" type="datetime1">
              <a:rPr lang="en-US" smtClean="0"/>
              <a:t>10/21/2019</a:t>
            </a:fld>
            <a:endParaRPr lang="en-US"/>
          </a:p>
        </p:txBody>
      </p:sp>
      <p:sp>
        <p:nvSpPr>
          <p:cNvPr id="5" name="Footer Placeholder 4"/>
          <p:cNvSpPr>
            <a:spLocks noGrp="1"/>
          </p:cNvSpPr>
          <p:nvPr>
            <p:ph type="ftr" sz="quarter" idx="11"/>
          </p:nvPr>
        </p:nvSpPr>
        <p:spPr>
          <a:xfrm>
            <a:off x="3429000" y="13716"/>
            <a:ext cx="4114800" cy="246888"/>
          </a:xfrm>
        </p:spPr>
        <p:txBody>
          <a:bodyPr/>
          <a:lstStyle/>
          <a:p>
            <a:endParaRPr lang="en-US"/>
          </a:p>
        </p:txBody>
      </p:sp>
      <p:sp>
        <p:nvSpPr>
          <p:cNvPr id="6" name="Slide Number Placeholder 5"/>
          <p:cNvSpPr>
            <a:spLocks noGrp="1"/>
          </p:cNvSpPr>
          <p:nvPr>
            <p:ph type="sldNum" sz="quarter" idx="12"/>
          </p:nvPr>
        </p:nvSpPr>
        <p:spPr/>
        <p:txBody>
          <a:bodyPr/>
          <a:lstStyle/>
          <a:p>
            <a:fld id="{79D7EA79-519E-2A41-81F9-7C172C9D1335}" type="slidenum">
              <a:rPr lang="en-US" smtClean="0"/>
              <a:t>‹#›</a:t>
            </a:fld>
            <a:endParaRPr lang="en-US"/>
          </a:p>
        </p:txBody>
      </p:sp>
      <p:cxnSp>
        <p:nvCxnSpPr>
          <p:cNvPr id="12" name="Straight Connector 11">
            <a:extLst>
              <a:ext uri="{FF2B5EF4-FFF2-40B4-BE49-F238E27FC236}">
                <a16:creationId xmlns:a16="http://schemas.microsoft.com/office/drawing/2014/main" id="{438397F6-0F70-4D6B-A675-91F526EA372E}"/>
              </a:ext>
            </a:extLst>
          </p:cNvPr>
          <p:cNvCxnSpPr/>
          <p:nvPr userDrawn="1"/>
        </p:nvCxnSpPr>
        <p:spPr>
          <a:xfrm>
            <a:off x="647700" y="3320225"/>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AF3107D-DD2C-4F26-85D8-57F7D4424127}"/>
              </a:ext>
            </a:extLst>
          </p:cNvPr>
          <p:cNvPicPr>
            <a:picLocks noChangeAspect="1"/>
          </p:cNvPicPr>
          <p:nvPr userDrawn="1"/>
        </p:nvPicPr>
        <p:blipFill rotWithShape="1">
          <a:blip r:embed="rId2"/>
          <a:srcRect l="12240" t="23035" r="-12240" b="-2433"/>
          <a:stretch/>
        </p:blipFill>
        <p:spPr>
          <a:xfrm rot="10800000">
            <a:off x="5064798" y="260604"/>
            <a:ext cx="4033434" cy="3202486"/>
          </a:xfrm>
          <a:prstGeom prst="rect">
            <a:avLst/>
          </a:prstGeom>
        </p:spPr>
      </p:pic>
      <p:pic>
        <p:nvPicPr>
          <p:cNvPr id="17" name="Picture 16">
            <a:extLst>
              <a:ext uri="{FF2B5EF4-FFF2-40B4-BE49-F238E27FC236}">
                <a16:creationId xmlns:a16="http://schemas.microsoft.com/office/drawing/2014/main" id="{1A1A79F6-389E-4E4F-8745-DD2E9CCF2B42}"/>
              </a:ext>
            </a:extLst>
          </p:cNvPr>
          <p:cNvPicPr>
            <a:picLocks noChangeAspect="1"/>
          </p:cNvPicPr>
          <p:nvPr userDrawn="1"/>
        </p:nvPicPr>
        <p:blipFill rotWithShape="1">
          <a:blip r:embed="rId2"/>
          <a:srcRect l="12240" t="23035" r="-12240" b="-2433"/>
          <a:stretch/>
        </p:blipFill>
        <p:spPr>
          <a:xfrm>
            <a:off x="76200" y="76557"/>
            <a:ext cx="3142620" cy="2495193"/>
          </a:xfrm>
          <a:prstGeom prst="rect">
            <a:avLst/>
          </a:prstGeom>
        </p:spPr>
      </p:pic>
      <p:sp>
        <p:nvSpPr>
          <p:cNvPr id="18" name="Title 1">
            <a:extLst>
              <a:ext uri="{FF2B5EF4-FFF2-40B4-BE49-F238E27FC236}">
                <a16:creationId xmlns:a16="http://schemas.microsoft.com/office/drawing/2014/main" id="{A38E5957-F50B-4EA9-8A19-4AC200E39534}"/>
              </a:ext>
            </a:extLst>
          </p:cNvPr>
          <p:cNvSpPr txBox="1">
            <a:spLocks/>
          </p:cNvSpPr>
          <p:nvPr userDrawn="1"/>
        </p:nvSpPr>
        <p:spPr>
          <a:xfrm>
            <a:off x="1115534" y="2606835"/>
            <a:ext cx="6912932" cy="471605"/>
          </a:xfrm>
          <a:prstGeom prst="rect">
            <a:avLst/>
          </a:prstGeom>
          <a:solidFill>
            <a:schemeClr val="bg1"/>
          </a:solidFill>
        </p:spPr>
        <p:txBody>
          <a:bodyPr anchor="b">
            <a:noAutofit/>
          </a:bodyPr>
          <a:lstStyle>
            <a:lvl1pPr algn="l" defTabSz="685800" rtl="0" eaLnBrk="1" latinLnBrk="0" hangingPunct="1">
              <a:lnSpc>
                <a:spcPct val="90000"/>
              </a:lnSpc>
              <a:spcBef>
                <a:spcPct val="0"/>
              </a:spcBef>
              <a:buNone/>
              <a:defRPr sz="4050" kern="1200" cap="all" baseline="0">
                <a:solidFill>
                  <a:schemeClr val="tx1"/>
                </a:solidFill>
                <a:latin typeface="+mj-lt"/>
                <a:ea typeface="+mj-ea"/>
                <a:cs typeface="+mj-cs"/>
              </a:defRPr>
            </a:lvl1pPr>
          </a:lstStyle>
          <a:p>
            <a:endParaRPr lang="en-US" sz="1800" b="1" dirty="0"/>
          </a:p>
        </p:txBody>
      </p:sp>
      <p:sp>
        <p:nvSpPr>
          <p:cNvPr id="19" name="TextBox 18">
            <a:extLst>
              <a:ext uri="{FF2B5EF4-FFF2-40B4-BE49-F238E27FC236}">
                <a16:creationId xmlns:a16="http://schemas.microsoft.com/office/drawing/2014/main" id="{C2003422-7AA8-4F3C-A465-BDBD5ACF55A6}"/>
              </a:ext>
            </a:extLst>
          </p:cNvPr>
          <p:cNvSpPr txBox="1"/>
          <p:nvPr userDrawn="1"/>
        </p:nvSpPr>
        <p:spPr>
          <a:xfrm>
            <a:off x="3294394" y="3663734"/>
            <a:ext cx="2405624" cy="369332"/>
          </a:xfrm>
          <a:prstGeom prst="rect">
            <a:avLst/>
          </a:prstGeom>
          <a:solidFill>
            <a:schemeClr val="bg1"/>
          </a:solidFill>
        </p:spPr>
        <p:txBody>
          <a:bodyPr wrap="square" rtlCol="0">
            <a:spAutoFit/>
          </a:bodyPr>
          <a:lstStyle/>
          <a:p>
            <a:pPr algn="ctr"/>
            <a:endParaRPr lang="en-US" b="1" dirty="0"/>
          </a:p>
        </p:txBody>
      </p:sp>
      <p:pic>
        <p:nvPicPr>
          <p:cNvPr id="20" name="Picture 19">
            <a:extLst>
              <a:ext uri="{FF2B5EF4-FFF2-40B4-BE49-F238E27FC236}">
                <a16:creationId xmlns:a16="http://schemas.microsoft.com/office/drawing/2014/main" id="{E60520D1-A4BC-4A5B-BD5B-2E882A886D3C}"/>
              </a:ext>
            </a:extLst>
          </p:cNvPr>
          <p:cNvPicPr>
            <a:picLocks noChangeAspect="1"/>
          </p:cNvPicPr>
          <p:nvPr userDrawn="1"/>
        </p:nvPicPr>
        <p:blipFill rotWithShape="1">
          <a:blip r:embed="rId3"/>
          <a:srcRect t="13886" b="14766"/>
          <a:stretch/>
        </p:blipFill>
        <p:spPr>
          <a:xfrm>
            <a:off x="5034366" y="622747"/>
            <a:ext cx="3435032" cy="1225393"/>
          </a:xfrm>
          <a:prstGeom prst="rect">
            <a:avLst/>
          </a:prstGeom>
        </p:spPr>
      </p:pic>
      <p:sp>
        <p:nvSpPr>
          <p:cNvPr id="23" name="L-Shape 22">
            <a:extLst>
              <a:ext uri="{FF2B5EF4-FFF2-40B4-BE49-F238E27FC236}">
                <a16:creationId xmlns:a16="http://schemas.microsoft.com/office/drawing/2014/main" id="{26D62426-301D-4D26-B212-4F798C6BB827}"/>
              </a:ext>
            </a:extLst>
          </p:cNvPr>
          <p:cNvSpPr/>
          <p:nvPr userDrawn="1"/>
        </p:nvSpPr>
        <p:spPr>
          <a:xfrm rot="16200000">
            <a:off x="7717870" y="2761625"/>
            <a:ext cx="471605" cy="471559"/>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extLst>
              <a:ext uri="{FF2B5EF4-FFF2-40B4-BE49-F238E27FC236}">
                <a16:creationId xmlns:a16="http://schemas.microsoft.com/office/drawing/2014/main" id="{F0845019-D265-4ACD-9DA0-A471BEA95DDB}"/>
              </a:ext>
            </a:extLst>
          </p:cNvPr>
          <p:cNvSpPr/>
          <p:nvPr userDrawn="1"/>
        </p:nvSpPr>
        <p:spPr>
          <a:xfrm rot="5400000">
            <a:off x="954525" y="2531392"/>
            <a:ext cx="471605" cy="471559"/>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4C76797-5081-44E3-B2B2-3B9CE76ACFE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35025" y="4793502"/>
            <a:ext cx="1073950" cy="295904"/>
          </a:xfrm>
          <a:prstGeom prst="rect">
            <a:avLst/>
          </a:prstGeom>
        </p:spPr>
      </p:pic>
      <p:pic>
        <p:nvPicPr>
          <p:cNvPr id="15" name="Picture 14" descr="A picture containing clipart&#10;&#10;Description generated with very high confidence">
            <a:extLst>
              <a:ext uri="{FF2B5EF4-FFF2-40B4-BE49-F238E27FC236}">
                <a16:creationId xmlns:a16="http://schemas.microsoft.com/office/drawing/2014/main" id="{51117E02-57A2-4527-A4B9-9B69E9AE1B3C}"/>
              </a:ext>
            </a:extLst>
          </p:cNvPr>
          <p:cNvPicPr>
            <a:picLocks noChangeAspect="1"/>
          </p:cNvPicPr>
          <p:nvPr userDrawn="1"/>
        </p:nvPicPr>
        <p:blipFill>
          <a:blip r:embed="rId5"/>
          <a:stretch>
            <a:fillRect/>
          </a:stretch>
        </p:blipFill>
        <p:spPr>
          <a:xfrm>
            <a:off x="692749" y="852175"/>
            <a:ext cx="3433844" cy="659298"/>
          </a:xfrm>
          <a:prstGeom prst="rect">
            <a:avLst/>
          </a:prstGeom>
        </p:spPr>
      </p:pic>
    </p:spTree>
    <p:extLst>
      <p:ext uri="{BB962C8B-B14F-4D97-AF65-F5344CB8AC3E}">
        <p14:creationId xmlns:p14="http://schemas.microsoft.com/office/powerpoint/2010/main" val="716286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7450B6-13B2-4207-8147-878A6D55D3EA}" type="datetime1">
              <a:rPr lang="en-US" smtClean="0"/>
              <a:t>10/21/2019</a:t>
            </a:fld>
            <a:endParaRPr lang="en-US"/>
          </a:p>
        </p:txBody>
      </p:sp>
      <p:sp>
        <p:nvSpPr>
          <p:cNvPr id="6" name="Footer Placeholder 5"/>
          <p:cNvSpPr>
            <a:spLocks noGrp="1"/>
          </p:cNvSpPr>
          <p:nvPr>
            <p:ph type="ftr" sz="quarter" idx="11"/>
          </p:nvPr>
        </p:nvSpPr>
        <p:spPr>
          <a:xfrm>
            <a:off x="2708910" y="3835740"/>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808B4B53-1FC6-DB4D-8916-2D5D8F3BF5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C5C2F8E-07E9-4EE2-A949-EEBF6819CF71}" type="datetime1">
              <a:rPr lang="en-US" smtClean="0"/>
              <a:t>10/21/2019</a:t>
            </a:fld>
            <a:endParaRPr lang="en-US"/>
          </a:p>
        </p:txBody>
      </p:sp>
      <p:sp>
        <p:nvSpPr>
          <p:cNvPr id="6" name="Footer Placeholder 5"/>
          <p:cNvSpPr>
            <a:spLocks noGrp="1"/>
          </p:cNvSpPr>
          <p:nvPr>
            <p:ph type="ftr" sz="quarter" idx="11"/>
          </p:nvPr>
        </p:nvSpPr>
        <p:spPr>
          <a:xfrm>
            <a:off x="2708910" y="3835740"/>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808B4B53-1FC6-DB4D-8916-2D5D8F3BF57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23DBAA-BA49-4CBF-845C-824121C6726A}" type="datetime1">
              <a:rPr lang="en-US" smtClean="0"/>
              <a:t>10/21/2019</a:t>
            </a:fld>
            <a:endParaRPr lang="en-US"/>
          </a:p>
        </p:txBody>
      </p:sp>
      <p:sp>
        <p:nvSpPr>
          <p:cNvPr id="5" name="Footer Placeholder 4"/>
          <p:cNvSpPr>
            <a:spLocks noGrp="1"/>
          </p:cNvSpPr>
          <p:nvPr>
            <p:ph type="ftr" sz="quarter" idx="11"/>
          </p:nvPr>
        </p:nvSpPr>
        <p:spPr>
          <a:xfrm>
            <a:off x="2708910" y="3835740"/>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808B4B53-1FC6-DB4D-8916-2D5D8F3BF57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BFD8C-5048-45D7-BCDD-3CF058DB7919}" type="datetime1">
              <a:rPr lang="en-US" smtClean="0"/>
              <a:t>10/21/2019</a:t>
            </a:fld>
            <a:endParaRPr lang="en-US"/>
          </a:p>
        </p:txBody>
      </p:sp>
      <p:sp>
        <p:nvSpPr>
          <p:cNvPr id="5" name="Footer Placeholder 4"/>
          <p:cNvSpPr>
            <a:spLocks noGrp="1"/>
          </p:cNvSpPr>
          <p:nvPr>
            <p:ph type="ftr" sz="quarter" idx="11"/>
          </p:nvPr>
        </p:nvSpPr>
        <p:spPr>
          <a:xfrm>
            <a:off x="2708910" y="3835740"/>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808B4B53-1FC6-DB4D-8916-2D5D8F3BF57B}"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625"/>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19" name="Google Shape;19;p4"/>
          <p:cNvSpPr txBox="1">
            <a:spLocks noGrp="1"/>
          </p:cNvSpPr>
          <p:nvPr>
            <p:ph type="sldNum" idx="12"/>
          </p:nvPr>
        </p:nvSpPr>
        <p:spPr>
          <a:xfrm>
            <a:off x="8472458" y="4663217"/>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79452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13716"/>
            <a:ext cx="2895600" cy="246888"/>
          </a:xfrm>
        </p:spPr>
        <p:txBody>
          <a:bodyPr/>
          <a:lstStyle/>
          <a:p>
            <a:fld id="{CC2A0CA6-92F7-456F-81F7-D79C2082B9B4}" type="datetime1">
              <a:rPr lang="en-US" smtClean="0"/>
              <a:t>10/21/2019</a:t>
            </a:fld>
            <a:endParaRPr lang="en-US"/>
          </a:p>
        </p:txBody>
      </p:sp>
      <p:sp>
        <p:nvSpPr>
          <p:cNvPr id="5" name="Footer Placeholder 4"/>
          <p:cNvSpPr>
            <a:spLocks noGrp="1"/>
          </p:cNvSpPr>
          <p:nvPr>
            <p:ph type="ftr" sz="quarter" idx="11"/>
          </p:nvPr>
        </p:nvSpPr>
        <p:spPr>
          <a:xfrm>
            <a:off x="3429000" y="13716"/>
            <a:ext cx="4114800" cy="246888"/>
          </a:xfrm>
        </p:spPr>
        <p:txBody>
          <a:bodyPr/>
          <a:lstStyle/>
          <a:p>
            <a:endParaRPr lang="en-US"/>
          </a:p>
        </p:txBody>
      </p:sp>
      <p:sp>
        <p:nvSpPr>
          <p:cNvPr id="6" name="Slide Number Placeholder 5"/>
          <p:cNvSpPr>
            <a:spLocks noGrp="1"/>
          </p:cNvSpPr>
          <p:nvPr>
            <p:ph type="sldNum" sz="quarter" idx="12"/>
          </p:nvPr>
        </p:nvSpPr>
        <p:spPr/>
        <p:txBody>
          <a:bodyPr/>
          <a:lstStyle/>
          <a:p>
            <a:fld id="{79D7EA79-519E-2A41-81F9-7C172C9D1335}" type="slidenum">
              <a:rPr lang="en-US" smtClean="0"/>
              <a:t>‹#›</a:t>
            </a:fld>
            <a:endParaRPr lang="en-US"/>
          </a:p>
        </p:txBody>
      </p:sp>
      <p:cxnSp>
        <p:nvCxnSpPr>
          <p:cNvPr id="12" name="Straight Connector 11">
            <a:extLst>
              <a:ext uri="{FF2B5EF4-FFF2-40B4-BE49-F238E27FC236}">
                <a16:creationId xmlns:a16="http://schemas.microsoft.com/office/drawing/2014/main" id="{438397F6-0F70-4D6B-A675-91F526EA372E}"/>
              </a:ext>
            </a:extLst>
          </p:cNvPr>
          <p:cNvCxnSpPr/>
          <p:nvPr userDrawn="1"/>
        </p:nvCxnSpPr>
        <p:spPr>
          <a:xfrm>
            <a:off x="620798" y="4668965"/>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A1A79F6-389E-4E4F-8745-DD2E9CCF2B42}"/>
              </a:ext>
            </a:extLst>
          </p:cNvPr>
          <p:cNvPicPr>
            <a:picLocks noChangeAspect="1"/>
          </p:cNvPicPr>
          <p:nvPr userDrawn="1"/>
        </p:nvPicPr>
        <p:blipFill rotWithShape="1">
          <a:blip r:embed="rId2"/>
          <a:srcRect l="12240" t="23035" r="-12240" b="-2433"/>
          <a:stretch/>
        </p:blipFill>
        <p:spPr>
          <a:xfrm>
            <a:off x="76200" y="76557"/>
            <a:ext cx="3142620" cy="2495193"/>
          </a:xfrm>
          <a:prstGeom prst="rect">
            <a:avLst/>
          </a:prstGeom>
        </p:spPr>
      </p:pic>
      <p:sp>
        <p:nvSpPr>
          <p:cNvPr id="18" name="Title 1">
            <a:extLst>
              <a:ext uri="{FF2B5EF4-FFF2-40B4-BE49-F238E27FC236}">
                <a16:creationId xmlns:a16="http://schemas.microsoft.com/office/drawing/2014/main" id="{A38E5957-F50B-4EA9-8A19-4AC200E39534}"/>
              </a:ext>
            </a:extLst>
          </p:cNvPr>
          <p:cNvSpPr txBox="1">
            <a:spLocks/>
          </p:cNvSpPr>
          <p:nvPr userDrawn="1"/>
        </p:nvSpPr>
        <p:spPr>
          <a:xfrm>
            <a:off x="1261720" y="4071824"/>
            <a:ext cx="6912932" cy="471605"/>
          </a:xfrm>
          <a:prstGeom prst="rect">
            <a:avLst/>
          </a:prstGeom>
          <a:solidFill>
            <a:schemeClr val="bg1"/>
          </a:solidFill>
        </p:spPr>
        <p:txBody>
          <a:bodyPr anchor="b">
            <a:noAutofit/>
          </a:bodyPr>
          <a:lstStyle>
            <a:lvl1pPr algn="l" defTabSz="685800" rtl="0" eaLnBrk="1" latinLnBrk="0" hangingPunct="1">
              <a:lnSpc>
                <a:spcPct val="90000"/>
              </a:lnSpc>
              <a:spcBef>
                <a:spcPct val="0"/>
              </a:spcBef>
              <a:buNone/>
              <a:defRPr sz="4050" kern="1200" cap="all" baseline="0">
                <a:solidFill>
                  <a:schemeClr val="tx1"/>
                </a:solidFill>
                <a:latin typeface="+mj-lt"/>
                <a:ea typeface="+mj-ea"/>
                <a:cs typeface="+mj-cs"/>
              </a:defRPr>
            </a:lvl1pPr>
          </a:lstStyle>
          <a:p>
            <a:endParaRPr lang="en-US" sz="4800" b="1" dirty="0"/>
          </a:p>
        </p:txBody>
      </p:sp>
      <p:sp>
        <p:nvSpPr>
          <p:cNvPr id="23" name="L-Shape 22">
            <a:extLst>
              <a:ext uri="{FF2B5EF4-FFF2-40B4-BE49-F238E27FC236}">
                <a16:creationId xmlns:a16="http://schemas.microsoft.com/office/drawing/2014/main" id="{26D62426-301D-4D26-B212-4F798C6BB827}"/>
              </a:ext>
            </a:extLst>
          </p:cNvPr>
          <p:cNvSpPr/>
          <p:nvPr userDrawn="1"/>
        </p:nvSpPr>
        <p:spPr>
          <a:xfrm rot="16200000">
            <a:off x="4766055" y="4094771"/>
            <a:ext cx="471605" cy="471559"/>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extLst>
              <a:ext uri="{FF2B5EF4-FFF2-40B4-BE49-F238E27FC236}">
                <a16:creationId xmlns:a16="http://schemas.microsoft.com/office/drawing/2014/main" id="{F0845019-D265-4ACD-9DA0-A471BEA95DDB}"/>
              </a:ext>
            </a:extLst>
          </p:cNvPr>
          <p:cNvSpPr/>
          <p:nvPr userDrawn="1"/>
        </p:nvSpPr>
        <p:spPr>
          <a:xfrm rot="5400000">
            <a:off x="1175505" y="3605812"/>
            <a:ext cx="471605" cy="471559"/>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9DB9DB30-DD86-4128-957C-77D963B90DF9}"/>
              </a:ext>
            </a:extLst>
          </p:cNvPr>
          <p:cNvPicPr>
            <a:picLocks noChangeAspect="1"/>
          </p:cNvPicPr>
          <p:nvPr userDrawn="1"/>
        </p:nvPicPr>
        <p:blipFill rotWithShape="1">
          <a:blip r:embed="rId2"/>
          <a:srcRect l="12240" t="23035" r="-12240" b="-2433"/>
          <a:stretch/>
        </p:blipFill>
        <p:spPr>
          <a:xfrm rot="10800000">
            <a:off x="5067605" y="137160"/>
            <a:ext cx="4033434" cy="3202486"/>
          </a:xfrm>
          <a:prstGeom prst="rect">
            <a:avLst/>
          </a:prstGeom>
        </p:spPr>
      </p:pic>
      <p:pic>
        <p:nvPicPr>
          <p:cNvPr id="27" name="Picture 26">
            <a:extLst>
              <a:ext uri="{FF2B5EF4-FFF2-40B4-BE49-F238E27FC236}">
                <a16:creationId xmlns:a16="http://schemas.microsoft.com/office/drawing/2014/main" id="{E4C9999B-C43B-4183-8B52-9ACEA3F388D6}"/>
              </a:ext>
            </a:extLst>
          </p:cNvPr>
          <p:cNvPicPr>
            <a:picLocks noChangeAspect="1"/>
          </p:cNvPicPr>
          <p:nvPr userDrawn="1"/>
        </p:nvPicPr>
        <p:blipFill rotWithShape="1">
          <a:blip r:embed="rId3"/>
          <a:srcRect t="13886" b="14766"/>
          <a:stretch/>
        </p:blipFill>
        <p:spPr>
          <a:xfrm>
            <a:off x="5034366" y="622747"/>
            <a:ext cx="3435032" cy="1225393"/>
          </a:xfrm>
          <a:prstGeom prst="rect">
            <a:avLst/>
          </a:prstGeom>
        </p:spPr>
      </p:pic>
      <p:pic>
        <p:nvPicPr>
          <p:cNvPr id="14" name="Picture 13">
            <a:extLst>
              <a:ext uri="{FF2B5EF4-FFF2-40B4-BE49-F238E27FC236}">
                <a16:creationId xmlns:a16="http://schemas.microsoft.com/office/drawing/2014/main" id="{4B4F2C36-DB4C-47EE-9791-D7EC53F4102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35025" y="4793502"/>
            <a:ext cx="1073950" cy="295904"/>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8C43E5C7-A058-44B7-85B6-BC5BC1C02856}"/>
              </a:ext>
            </a:extLst>
          </p:cNvPr>
          <p:cNvPicPr>
            <a:picLocks noChangeAspect="1"/>
          </p:cNvPicPr>
          <p:nvPr userDrawn="1"/>
        </p:nvPicPr>
        <p:blipFill>
          <a:blip r:embed="rId5"/>
          <a:stretch>
            <a:fillRect/>
          </a:stretch>
        </p:blipFill>
        <p:spPr>
          <a:xfrm>
            <a:off x="692749" y="852175"/>
            <a:ext cx="3433844" cy="659298"/>
          </a:xfrm>
          <a:prstGeom prst="rect">
            <a:avLst/>
          </a:prstGeom>
        </p:spPr>
      </p:pic>
    </p:spTree>
    <p:extLst>
      <p:ext uri="{BB962C8B-B14F-4D97-AF65-F5344CB8AC3E}">
        <p14:creationId xmlns:p14="http://schemas.microsoft.com/office/powerpoint/2010/main" val="156710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6503670" y="4767263"/>
            <a:ext cx="2057400" cy="273844"/>
          </a:xfrm>
          <a:prstGeom prst="rect">
            <a:avLst/>
          </a:prstGeom>
        </p:spPr>
        <p:txBody>
          <a:bodyPr/>
          <a:lstStyle/>
          <a:p>
            <a:r>
              <a:rPr lang="en-US" dirty="0"/>
              <a:t>website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6115"/>
            <a:ext cx="7702550" cy="764188"/>
          </a:xfrm>
        </p:spPr>
        <p:txBody>
          <a:bodyPr/>
          <a:lstStyle/>
          <a:p>
            <a:r>
              <a:rPr lang="en-US" dirty="0"/>
              <a:t>Click to edit Master title style</a:t>
            </a:r>
          </a:p>
        </p:txBody>
      </p:sp>
      <p:sp>
        <p:nvSpPr>
          <p:cNvPr id="3" name="Content Placeholder 2"/>
          <p:cNvSpPr>
            <a:spLocks noGrp="1"/>
          </p:cNvSpPr>
          <p:nvPr>
            <p:ph idx="1"/>
          </p:nvPr>
        </p:nvSpPr>
        <p:spPr>
          <a:xfrm>
            <a:off x="493486" y="790304"/>
            <a:ext cx="8021864" cy="373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22CB89-522C-4689-AD6A-36C208DE1225}" type="datetime1">
              <a:rPr lang="en-US" smtClean="0"/>
              <a:t>10/21/2019</a:t>
            </a:fld>
            <a:endParaRPr lang="en-US"/>
          </a:p>
        </p:txBody>
      </p:sp>
      <p:sp>
        <p:nvSpPr>
          <p:cNvPr id="5" name="Footer Placeholder 4"/>
          <p:cNvSpPr>
            <a:spLocks noGrp="1"/>
          </p:cNvSpPr>
          <p:nvPr>
            <p:ph type="ftr" sz="quarter" idx="11"/>
          </p:nvPr>
        </p:nvSpPr>
        <p:spPr>
          <a:xfrm>
            <a:off x="2708910" y="3835740"/>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4368A0E-ECDD-6B4D-9728-E06C2571DE4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E67676-D65A-4568-AB2C-34134E901C7A}" type="datetime1">
              <a:rPr lang="en-US" smtClean="0"/>
              <a:t>10/21/2019</a:t>
            </a:fld>
            <a:endParaRPr lang="en-US"/>
          </a:p>
        </p:txBody>
      </p:sp>
      <p:sp>
        <p:nvSpPr>
          <p:cNvPr id="5" name="Footer Placeholder 4"/>
          <p:cNvSpPr>
            <a:spLocks noGrp="1"/>
          </p:cNvSpPr>
          <p:nvPr>
            <p:ph type="ftr" sz="quarter" idx="11"/>
          </p:nvPr>
        </p:nvSpPr>
        <p:spPr>
          <a:xfrm>
            <a:off x="2708910" y="3835740"/>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808B4B53-1FC6-DB4D-8916-2D5D8F3BF5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147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147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F25D24-BDDB-484F-ABE8-D779E1021125}" type="datetime1">
              <a:rPr lang="en-US" smtClean="0"/>
              <a:t>10/21/2019</a:t>
            </a:fld>
            <a:endParaRPr lang="en-US"/>
          </a:p>
        </p:txBody>
      </p:sp>
      <p:sp>
        <p:nvSpPr>
          <p:cNvPr id="6" name="Footer Placeholder 5"/>
          <p:cNvSpPr>
            <a:spLocks noGrp="1"/>
          </p:cNvSpPr>
          <p:nvPr>
            <p:ph type="ftr" sz="quarter" idx="11"/>
          </p:nvPr>
        </p:nvSpPr>
        <p:spPr>
          <a:xfrm>
            <a:off x="2708910" y="3835740"/>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808B4B53-1FC6-DB4D-8916-2D5D8F3BF5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7"/>
            <a:ext cx="3868340" cy="2629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7"/>
            <a:ext cx="3887391" cy="2629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5F2A4F-A3E2-4972-86BD-1FEC57B5E0BA}" type="datetime1">
              <a:rPr lang="en-US" smtClean="0"/>
              <a:t>10/21/2019</a:t>
            </a:fld>
            <a:endParaRPr lang="en-US"/>
          </a:p>
        </p:txBody>
      </p:sp>
      <p:sp>
        <p:nvSpPr>
          <p:cNvPr id="8" name="Footer Placeholder 7"/>
          <p:cNvSpPr>
            <a:spLocks noGrp="1"/>
          </p:cNvSpPr>
          <p:nvPr>
            <p:ph type="ftr" sz="quarter" idx="11"/>
          </p:nvPr>
        </p:nvSpPr>
        <p:spPr>
          <a:xfrm>
            <a:off x="2708910" y="3835740"/>
            <a:ext cx="30861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808B4B53-1FC6-DB4D-8916-2D5D8F3BF5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CB6610-6A1F-4996-A29B-990C0CA7CDF2}" type="datetime1">
              <a:rPr lang="en-US" smtClean="0"/>
              <a:t>10/21/2019</a:t>
            </a:fld>
            <a:endParaRPr lang="en-US"/>
          </a:p>
        </p:txBody>
      </p:sp>
      <p:sp>
        <p:nvSpPr>
          <p:cNvPr id="4" name="Footer Placeholder 3"/>
          <p:cNvSpPr>
            <a:spLocks noGrp="1"/>
          </p:cNvSpPr>
          <p:nvPr>
            <p:ph type="ftr" sz="quarter" idx="11"/>
          </p:nvPr>
        </p:nvSpPr>
        <p:spPr>
          <a:xfrm>
            <a:off x="2708910" y="3835740"/>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808B4B53-1FC6-DB4D-8916-2D5D8F3BF5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D907CD-2EC7-4E3B-9777-7760EDEBF800}" type="datetime1">
              <a:rPr lang="en-US" smtClean="0"/>
              <a:t>10/21/2019</a:t>
            </a:fld>
            <a:endParaRPr lang="en-US" dirty="0"/>
          </a:p>
        </p:txBody>
      </p:sp>
      <p:sp>
        <p:nvSpPr>
          <p:cNvPr id="3" name="Footer Placeholder 2"/>
          <p:cNvSpPr>
            <a:spLocks noGrp="1"/>
          </p:cNvSpPr>
          <p:nvPr>
            <p:ph type="ftr" sz="quarter" idx="11"/>
          </p:nvPr>
        </p:nvSpPr>
        <p:spPr>
          <a:xfrm>
            <a:off x="2708910" y="3835740"/>
            <a:ext cx="3086100" cy="273844"/>
          </a:xfrm>
          <a:prstGeom prst="rect">
            <a:avLst/>
          </a:prstGeom>
        </p:spPr>
        <p:txBody>
          <a:bodyPr/>
          <a:lstStyle/>
          <a:p>
            <a:endParaRPr lang="en-US"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48F63A3B-78C7-47BE-AE5E-E10140E04643}" type="slidenum">
              <a:rPr lang="en-US" dirty="0"/>
              <a:t>‹#›</a:t>
            </a:fld>
            <a:endParaRPr lang="en-US" dirty="0"/>
          </a:p>
        </p:txBody>
      </p:sp>
      <p:cxnSp>
        <p:nvCxnSpPr>
          <p:cNvPr id="5" name="Straight Connector 4"/>
          <p:cNvCxnSpPr/>
          <p:nvPr userDrawn="1"/>
        </p:nvCxnSpPr>
        <p:spPr>
          <a:xfrm>
            <a:off x="0" y="521208"/>
            <a:ext cx="454761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329667" y="338225"/>
            <a:ext cx="73289" cy="54967"/>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3.pn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0" y="4869656"/>
            <a:ext cx="6858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1743ADA-B706-4BDD-A9B6-DB741B4192F5}" type="datetime1">
              <a:rPr lang="en-US" smtClean="0"/>
              <a:t>10/21/2019</a:t>
            </a:fld>
            <a:endParaRPr lang="en-US" dirty="0"/>
          </a:p>
        </p:txBody>
      </p:sp>
    </p:spTree>
    <p:extLst>
      <p:ext uri="{BB962C8B-B14F-4D97-AF65-F5344CB8AC3E}">
        <p14:creationId xmlns:p14="http://schemas.microsoft.com/office/powerpoint/2010/main" val="1666727498"/>
      </p:ext>
    </p:extLst>
  </p:cSld>
  <p:clrMap bg1="lt1" tx1="dk1" bg2="lt2" tx2="dk2" accent1="accent1" accent2="accent2" accent3="accent3" accent4="accent4" accent5="accent5" accent6="accent6" hlink="hlink" folHlink="folHlink"/>
  <p:sldLayoutIdLst>
    <p:sldLayoutId id="2147483690" r:id="rId1"/>
    <p:sldLayoutId id="2147483692"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4458" y="26115"/>
            <a:ext cx="7700891" cy="7554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93486" y="1085850"/>
            <a:ext cx="8021864" cy="34404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4869656"/>
            <a:ext cx="6858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8F658F7-F1E2-496D-AB09-E2B953C5FF31}" type="datetime1">
              <a:rPr lang="en-US" smtClean="0"/>
              <a:t>10/21/2019</a:t>
            </a:fld>
            <a:endParaRPr lang="en-US" dirty="0"/>
          </a:p>
        </p:txBody>
      </p:sp>
      <p:pic>
        <p:nvPicPr>
          <p:cNvPr id="10" name="Picture 9">
            <a:extLst>
              <a:ext uri="{FF2B5EF4-FFF2-40B4-BE49-F238E27FC236}">
                <a16:creationId xmlns:a16="http://schemas.microsoft.com/office/drawing/2014/main" id="{B0AAB00B-B8AA-411A-97B5-1896ED8775E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47662" y="4682878"/>
            <a:ext cx="1485641" cy="557115"/>
          </a:xfrm>
          <a:prstGeom prst="rect">
            <a:avLst/>
          </a:prstGeom>
        </p:spPr>
      </p:pic>
      <p:pic>
        <p:nvPicPr>
          <p:cNvPr id="11" name="Picture 10">
            <a:extLst>
              <a:ext uri="{FF2B5EF4-FFF2-40B4-BE49-F238E27FC236}">
                <a16:creationId xmlns:a16="http://schemas.microsoft.com/office/drawing/2014/main" id="{A8DA590E-58F4-4876-A1BB-777D7DBE1590}"/>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204867" y="4887094"/>
            <a:ext cx="734265" cy="202311"/>
          </a:xfrm>
          <a:prstGeom prst="rect">
            <a:avLst/>
          </a:prstGeom>
        </p:spPr>
      </p:pic>
      <p:pic>
        <p:nvPicPr>
          <p:cNvPr id="12" name="Picture 11">
            <a:extLst>
              <a:ext uri="{FF2B5EF4-FFF2-40B4-BE49-F238E27FC236}">
                <a16:creationId xmlns:a16="http://schemas.microsoft.com/office/drawing/2014/main" id="{28ABF126-87B9-47AF-8B39-BC1F3C427DA0}"/>
              </a:ext>
            </a:extLst>
          </p:cNvPr>
          <p:cNvPicPr>
            <a:picLocks noChangeAspect="1"/>
          </p:cNvPicPr>
          <p:nvPr userDrawn="1"/>
        </p:nvPicPr>
        <p:blipFill rotWithShape="1">
          <a:blip r:embed="rId16"/>
          <a:srcRect t="13886" b="14766"/>
          <a:stretch/>
        </p:blipFill>
        <p:spPr>
          <a:xfrm>
            <a:off x="7480934" y="4775191"/>
            <a:ext cx="1032446" cy="368309"/>
          </a:xfrm>
          <a:prstGeom prst="rect">
            <a:avLst/>
          </a:prstGeom>
        </p:spPr>
      </p:pic>
      <p:sp>
        <p:nvSpPr>
          <p:cNvPr id="13" name="L-Shape 12">
            <a:extLst>
              <a:ext uri="{FF2B5EF4-FFF2-40B4-BE49-F238E27FC236}">
                <a16:creationId xmlns:a16="http://schemas.microsoft.com/office/drawing/2014/main" id="{C090C905-2129-42D5-874E-79DA64354C3D}"/>
              </a:ext>
            </a:extLst>
          </p:cNvPr>
          <p:cNvSpPr/>
          <p:nvPr userDrawn="1"/>
        </p:nvSpPr>
        <p:spPr>
          <a:xfrm rot="16200000">
            <a:off x="8041798" y="309962"/>
            <a:ext cx="471605" cy="471559"/>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Shape 13">
            <a:extLst>
              <a:ext uri="{FF2B5EF4-FFF2-40B4-BE49-F238E27FC236}">
                <a16:creationId xmlns:a16="http://schemas.microsoft.com/office/drawing/2014/main" id="{CD0CAD01-F160-4439-8C99-A15FFC80F125}"/>
              </a:ext>
            </a:extLst>
          </p:cNvPr>
          <p:cNvSpPr/>
          <p:nvPr userDrawn="1"/>
        </p:nvSpPr>
        <p:spPr>
          <a:xfrm rot="5400000">
            <a:off x="342877" y="61179"/>
            <a:ext cx="471605" cy="471559"/>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4490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93" r:id="rId12"/>
  </p:sldLayoutIdLst>
  <p:hf hdr="0" ftr="0" dt="0"/>
  <p:txStyles>
    <p:titleStyle>
      <a:lvl1pPr algn="l" defTabSz="685800" rtl="0" eaLnBrk="1" latinLnBrk="0" hangingPunct="1">
        <a:lnSpc>
          <a:spcPct val="90000"/>
        </a:lnSpc>
        <a:spcBef>
          <a:spcPct val="0"/>
        </a:spcBef>
        <a:buNone/>
        <a:defRPr sz="3300" i="0" kern="1200">
          <a:solidFill>
            <a:srgbClr val="FF9300"/>
          </a:solidFill>
          <a:latin typeface="Trebuchet MS" panose="020B060302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gif"/><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1.xml"/><Relationship Id="rId16" Type="http://schemas.openxmlformats.org/officeDocument/2006/relationships/image" Target="../media/image43.png"/><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38.jp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jp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999093-8D2F-483E-ACCB-134AB862EC0D}"/>
              </a:ext>
            </a:extLst>
          </p:cNvPr>
          <p:cNvSpPr txBox="1">
            <a:spLocks/>
          </p:cNvSpPr>
          <p:nvPr/>
        </p:nvSpPr>
        <p:spPr>
          <a:xfrm>
            <a:off x="998290" y="2626530"/>
            <a:ext cx="7147420" cy="99417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800" b="1" dirty="0">
                <a:solidFill>
                  <a:srgbClr val="7B0C00"/>
                </a:solidFill>
                <a:latin typeface="Arial Rounded MT Bold" panose="020F0704030504030204" pitchFamily="34" charset="0"/>
              </a:rPr>
              <a:t>Integrating Episodic Future Thinking into Virtual Reality to Mitigate Substance Use Disorders: A Theoretical Framework </a:t>
            </a:r>
            <a:endParaRPr lang="en-US" sz="1600" dirty="0">
              <a:solidFill>
                <a:srgbClr val="7B0C00"/>
              </a:solidFill>
              <a:latin typeface="Arial Rounded MT Bold" panose="020F0704030504030204" pitchFamily="34" charset="0"/>
            </a:endParaRPr>
          </a:p>
        </p:txBody>
      </p:sp>
      <p:sp>
        <p:nvSpPr>
          <p:cNvPr id="5" name="Title 1">
            <a:extLst>
              <a:ext uri="{FF2B5EF4-FFF2-40B4-BE49-F238E27FC236}">
                <a16:creationId xmlns:a16="http://schemas.microsoft.com/office/drawing/2014/main" id="{E551B23F-0229-42C3-A0C0-3CFF3E4BC48E}"/>
              </a:ext>
            </a:extLst>
          </p:cNvPr>
          <p:cNvSpPr txBox="1">
            <a:spLocks/>
          </p:cNvSpPr>
          <p:nvPr/>
        </p:nvSpPr>
        <p:spPr>
          <a:xfrm>
            <a:off x="1807658" y="3620702"/>
            <a:ext cx="5528684" cy="1339101"/>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50000"/>
              </a:lnSpc>
            </a:pPr>
            <a:r>
              <a:rPr lang="en-US" sz="1400" dirty="0">
                <a:solidFill>
                  <a:srgbClr val="7B0C00"/>
                </a:solidFill>
                <a:latin typeface="Arial Rounded MT Bold" panose="020F0704030504030204" pitchFamily="34" charset="0"/>
              </a:rPr>
              <a:t>Presenter: Tianzi Wang</a:t>
            </a:r>
          </a:p>
          <a:p>
            <a:pPr algn="ctr">
              <a:lnSpc>
                <a:spcPct val="150000"/>
              </a:lnSpc>
            </a:pPr>
            <a:r>
              <a:rPr lang="en-US" sz="1400" dirty="0">
                <a:solidFill>
                  <a:srgbClr val="7B0C00"/>
                </a:solidFill>
                <a:latin typeface="Arial Rounded MT Bold" panose="020F0704030504030204" pitchFamily="34" charset="0"/>
              </a:rPr>
              <a:t>Co-authors: </a:t>
            </a:r>
            <a:r>
              <a:rPr lang="sv-SE" sz="1400" dirty="0">
                <a:solidFill>
                  <a:srgbClr val="7B0C00"/>
                </a:solidFill>
                <a:latin typeface="Arial Rounded MT Bold" panose="020F0704030504030204" pitchFamily="34" charset="0"/>
              </a:rPr>
              <a:t>Alexandra M. Mellis, Nathan Lau, Warren Bickel</a:t>
            </a:r>
            <a:endParaRPr lang="en-US" sz="1800" dirty="0">
              <a:solidFill>
                <a:srgbClr val="7B0C00"/>
              </a:solidFill>
              <a:latin typeface="Arial Rounded MT Bold" panose="020F0704030504030204" pitchFamily="34" charset="0"/>
            </a:endParaRPr>
          </a:p>
        </p:txBody>
      </p:sp>
      <p:sp>
        <p:nvSpPr>
          <p:cNvPr id="2" name="Slide Number Placeholder 1">
            <a:extLst>
              <a:ext uri="{FF2B5EF4-FFF2-40B4-BE49-F238E27FC236}">
                <a16:creationId xmlns:a16="http://schemas.microsoft.com/office/drawing/2014/main" id="{9F88190E-C6C0-42DE-AA8E-4F88CA1E7431}"/>
              </a:ext>
            </a:extLst>
          </p:cNvPr>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1464534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F53C-C136-4542-AECB-1A12E72E1A27}"/>
              </a:ext>
            </a:extLst>
          </p:cNvPr>
          <p:cNvSpPr>
            <a:spLocks noGrp="1"/>
          </p:cNvSpPr>
          <p:nvPr>
            <p:ph type="title"/>
          </p:nvPr>
        </p:nvSpPr>
        <p:spPr/>
        <p:txBody>
          <a:bodyPr>
            <a:noAutofit/>
          </a:bodyPr>
          <a:lstStyle/>
          <a:p>
            <a:r>
              <a:rPr lang="en-US" sz="3200" dirty="0"/>
              <a:t>Schema-based VR for promoting EFT</a:t>
            </a:r>
          </a:p>
        </p:txBody>
      </p:sp>
      <p:graphicFrame>
        <p:nvGraphicFramePr>
          <p:cNvPr id="5" name="Content Placeholder 4">
            <a:extLst>
              <a:ext uri="{FF2B5EF4-FFF2-40B4-BE49-F238E27FC236}">
                <a16:creationId xmlns:a16="http://schemas.microsoft.com/office/drawing/2014/main" id="{682210E4-DD1B-4976-A14A-2DBC33DDCAE0}"/>
              </a:ext>
            </a:extLst>
          </p:cNvPr>
          <p:cNvGraphicFramePr>
            <a:graphicFrameLocks noGrp="1"/>
          </p:cNvGraphicFramePr>
          <p:nvPr>
            <p:ph idx="1"/>
            <p:extLst>
              <p:ext uri="{D42A27DB-BD31-4B8C-83A1-F6EECF244321}">
                <p14:modId xmlns:p14="http://schemas.microsoft.com/office/powerpoint/2010/main" val="1200740036"/>
              </p:ext>
            </p:extLst>
          </p:nvPr>
        </p:nvGraphicFramePr>
        <p:xfrm>
          <a:off x="493713" y="1670043"/>
          <a:ext cx="8021637" cy="2369158"/>
        </p:xfrm>
        <a:graphic>
          <a:graphicData uri="http://schemas.openxmlformats.org/drawingml/2006/table">
            <a:tbl>
              <a:tblPr firstRow="1" firstCol="1" bandRow="1">
                <a:tableStyleId>{5C22544A-7EE6-4342-B048-85BDC9FD1C3A}</a:tableStyleId>
              </a:tblPr>
              <a:tblGrid>
                <a:gridCol w="2598403">
                  <a:extLst>
                    <a:ext uri="{9D8B030D-6E8A-4147-A177-3AD203B41FA5}">
                      <a16:colId xmlns:a16="http://schemas.microsoft.com/office/drawing/2014/main" val="1428540549"/>
                    </a:ext>
                  </a:extLst>
                </a:gridCol>
                <a:gridCol w="1106905">
                  <a:extLst>
                    <a:ext uri="{9D8B030D-6E8A-4147-A177-3AD203B41FA5}">
                      <a16:colId xmlns:a16="http://schemas.microsoft.com/office/drawing/2014/main" val="393639593"/>
                    </a:ext>
                  </a:extLst>
                </a:gridCol>
                <a:gridCol w="2454442">
                  <a:extLst>
                    <a:ext uri="{9D8B030D-6E8A-4147-A177-3AD203B41FA5}">
                      <a16:colId xmlns:a16="http://schemas.microsoft.com/office/drawing/2014/main" val="613468386"/>
                    </a:ext>
                  </a:extLst>
                </a:gridCol>
                <a:gridCol w="1861887">
                  <a:extLst>
                    <a:ext uri="{9D8B030D-6E8A-4147-A177-3AD203B41FA5}">
                      <a16:colId xmlns:a16="http://schemas.microsoft.com/office/drawing/2014/main" val="218670556"/>
                    </a:ext>
                  </a:extLst>
                </a:gridCol>
              </a:tblGrid>
              <a:tr h="224691">
                <a:tc>
                  <a:txBody>
                    <a:bodyPr/>
                    <a:lstStyle/>
                    <a:p>
                      <a:pPr marL="0" marR="0" algn="ctr" hangingPunct="0">
                        <a:spcBef>
                          <a:spcPts val="0"/>
                        </a:spcBef>
                        <a:spcAft>
                          <a:spcPts val="0"/>
                        </a:spcAft>
                        <a:tabLst>
                          <a:tab pos="457200" algn="l"/>
                        </a:tabLst>
                      </a:pPr>
                      <a:r>
                        <a:rPr lang="en-US" sz="1800">
                          <a:effectLst/>
                        </a:rPr>
                        <a:t>Birthday Party</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hangingPunct="0">
                        <a:spcBef>
                          <a:spcPts val="0"/>
                        </a:spcBef>
                        <a:spcAft>
                          <a:spcPts val="0"/>
                        </a:spcAft>
                        <a:tabLst>
                          <a:tab pos="457200" algn="l"/>
                        </a:tabLst>
                      </a:pPr>
                      <a:r>
                        <a:rPr lang="en-US" sz="1800">
                          <a:effectLst/>
                        </a:rPr>
                        <a:t>EFT</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hangingPunct="0">
                        <a:spcBef>
                          <a:spcPts val="0"/>
                        </a:spcBef>
                        <a:spcAft>
                          <a:spcPts val="0"/>
                        </a:spcAft>
                        <a:tabLst>
                          <a:tab pos="457200" algn="l"/>
                        </a:tabLst>
                      </a:pPr>
                      <a:r>
                        <a:rPr lang="en-US" sz="1800">
                          <a:effectLst/>
                        </a:rPr>
                        <a:t>Schema theory</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hangingPunct="0">
                        <a:spcBef>
                          <a:spcPts val="0"/>
                        </a:spcBef>
                        <a:spcAft>
                          <a:spcPts val="0"/>
                        </a:spcAft>
                        <a:tabLst>
                          <a:tab pos="457200" algn="l"/>
                        </a:tabLst>
                      </a:pPr>
                      <a:r>
                        <a:rPr lang="en-US" sz="1800">
                          <a:effectLst/>
                        </a:rPr>
                        <a:t>VR</a:t>
                      </a:r>
                      <a:endParaRPr lang="en-US" sz="20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32604341"/>
                  </a:ext>
                </a:extLst>
              </a:tr>
              <a:tr h="443414">
                <a:tc>
                  <a:txBody>
                    <a:bodyPr/>
                    <a:lstStyle/>
                    <a:p>
                      <a:pPr marL="0" marR="0" hangingPunct="0">
                        <a:spcBef>
                          <a:spcPts val="0"/>
                        </a:spcBef>
                        <a:spcAft>
                          <a:spcPts val="0"/>
                        </a:spcAft>
                        <a:tabLst>
                          <a:tab pos="457200" algn="l"/>
                        </a:tabLst>
                      </a:pPr>
                      <a:r>
                        <a:rPr lang="en-US" sz="1800">
                          <a:effectLst/>
                        </a:rPr>
                        <a:t>Indoor, outdoor</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dirty="0">
                          <a:effectLst/>
                        </a:rPr>
                        <a:t>Where</a:t>
                      </a:r>
                      <a:endParaRPr lang="en-US" sz="20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a:effectLst/>
                        </a:rPr>
                        <a:t>Environment prototype</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a:effectLst/>
                        </a:rPr>
                        <a:t>Virtual scene</a:t>
                      </a:r>
                      <a:endParaRPr lang="en-US" sz="20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18547056"/>
                  </a:ext>
                </a:extLst>
              </a:tr>
              <a:tr h="224691">
                <a:tc>
                  <a:txBody>
                    <a:bodyPr/>
                    <a:lstStyle/>
                    <a:p>
                      <a:pPr marL="0" marR="0" hangingPunct="0">
                        <a:spcBef>
                          <a:spcPts val="0"/>
                        </a:spcBef>
                        <a:spcAft>
                          <a:spcPts val="0"/>
                        </a:spcAft>
                        <a:tabLst>
                          <a:tab pos="457200" algn="l"/>
                        </a:tabLst>
                      </a:pPr>
                      <a:r>
                        <a:rPr lang="en-US" sz="1800" dirty="0">
                          <a:effectLst/>
                        </a:rPr>
                        <a:t>Balloons, wrapped presents, a birthday cake</a:t>
                      </a:r>
                      <a:endParaRPr lang="en-US" sz="20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a:effectLst/>
                        </a:rPr>
                        <a:t>What</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dirty="0">
                          <a:effectLst/>
                        </a:rPr>
                        <a:t>Object</a:t>
                      </a:r>
                      <a:endParaRPr lang="en-US" sz="20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a:effectLst/>
                        </a:rPr>
                        <a:t>Virtual Object</a:t>
                      </a:r>
                      <a:endParaRPr lang="en-US" sz="20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68182438"/>
                  </a:ext>
                </a:extLst>
              </a:tr>
              <a:tr h="224691">
                <a:tc>
                  <a:txBody>
                    <a:bodyPr/>
                    <a:lstStyle/>
                    <a:p>
                      <a:pPr marL="0" marR="0" hangingPunct="0">
                        <a:spcBef>
                          <a:spcPts val="0"/>
                        </a:spcBef>
                        <a:spcAft>
                          <a:spcPts val="0"/>
                        </a:spcAft>
                        <a:tabLst>
                          <a:tab pos="457200" algn="l"/>
                        </a:tabLst>
                      </a:pPr>
                      <a:r>
                        <a:rPr lang="en-US" sz="1800">
                          <a:effectLst/>
                        </a:rPr>
                        <a:t>Singing Happy Birthday song</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a:effectLst/>
                        </a:rPr>
                        <a:t>How</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a:effectLst/>
                        </a:rPr>
                        <a:t>Script</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a:effectLst/>
                        </a:rPr>
                        <a:t>Interaction</a:t>
                      </a:r>
                      <a:endParaRPr lang="en-US" sz="20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15407459"/>
                  </a:ext>
                </a:extLst>
              </a:tr>
              <a:tr h="279824">
                <a:tc>
                  <a:txBody>
                    <a:bodyPr/>
                    <a:lstStyle/>
                    <a:p>
                      <a:pPr marL="0" marR="0" hangingPunct="0">
                        <a:spcBef>
                          <a:spcPts val="0"/>
                        </a:spcBef>
                        <a:spcAft>
                          <a:spcPts val="0"/>
                        </a:spcAft>
                        <a:tabLst>
                          <a:tab pos="457200" algn="l"/>
                        </a:tabLst>
                      </a:pPr>
                      <a:r>
                        <a:rPr lang="en-US" sz="1800">
                          <a:effectLst/>
                        </a:rPr>
                        <a:t>In one month</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a:effectLst/>
                        </a:rPr>
                        <a:t>When</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dirty="0">
                          <a:effectLst/>
                        </a:rPr>
                        <a:t>Time</a:t>
                      </a:r>
                      <a:endParaRPr lang="en-US" sz="20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dirty="0">
                          <a:effectLst/>
                        </a:rPr>
                        <a:t>Storyline</a:t>
                      </a:r>
                      <a:endParaRPr lang="en-US" sz="20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60296042"/>
                  </a:ext>
                </a:extLst>
              </a:tr>
              <a:tr h="224691">
                <a:tc>
                  <a:txBody>
                    <a:bodyPr/>
                    <a:lstStyle/>
                    <a:p>
                      <a:pPr marL="0" marR="0" hangingPunct="0">
                        <a:spcBef>
                          <a:spcPts val="0"/>
                        </a:spcBef>
                        <a:spcAft>
                          <a:spcPts val="0"/>
                        </a:spcAft>
                        <a:tabLst>
                          <a:tab pos="457200" algn="l"/>
                        </a:tabLst>
                      </a:pPr>
                      <a:r>
                        <a:rPr lang="en-US" sz="1800">
                          <a:effectLst/>
                        </a:rPr>
                        <a:t>Family, friends</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a:effectLst/>
                        </a:rPr>
                        <a:t>Who</a:t>
                      </a:r>
                      <a:endParaRPr lang="en-US" sz="20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dirty="0">
                          <a:effectLst/>
                        </a:rPr>
                        <a:t>Role of people</a:t>
                      </a:r>
                      <a:endParaRPr lang="en-US" sz="20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hangingPunct="0">
                        <a:spcBef>
                          <a:spcPts val="0"/>
                        </a:spcBef>
                        <a:spcAft>
                          <a:spcPts val="0"/>
                        </a:spcAft>
                        <a:tabLst>
                          <a:tab pos="457200" algn="l"/>
                        </a:tabLst>
                      </a:pPr>
                      <a:r>
                        <a:rPr lang="en-US" sz="1800" dirty="0">
                          <a:effectLst/>
                        </a:rPr>
                        <a:t>Virtual Avatar</a:t>
                      </a:r>
                      <a:endParaRPr lang="en-US" sz="20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76355981"/>
                  </a:ext>
                </a:extLst>
              </a:tr>
            </a:tbl>
          </a:graphicData>
        </a:graphic>
      </p:graphicFrame>
      <p:sp>
        <p:nvSpPr>
          <p:cNvPr id="4" name="Slide Number Placeholder 3">
            <a:extLst>
              <a:ext uri="{FF2B5EF4-FFF2-40B4-BE49-F238E27FC236}">
                <a16:creationId xmlns:a16="http://schemas.microsoft.com/office/drawing/2014/main" id="{69882052-1D0E-40CB-9913-9E74409E9720}"/>
              </a:ext>
            </a:extLst>
          </p:cNvPr>
          <p:cNvSpPr>
            <a:spLocks noGrp="1"/>
          </p:cNvSpPr>
          <p:nvPr>
            <p:ph type="sldNum" sz="quarter" idx="12"/>
          </p:nvPr>
        </p:nvSpPr>
        <p:spPr/>
        <p:txBody>
          <a:bodyPr/>
          <a:lstStyle/>
          <a:p>
            <a:fld id="{04368A0E-ECDD-6B4D-9728-E06C2571DE4F}" type="slidenum">
              <a:rPr lang="en-US" smtClean="0"/>
              <a:t>10</a:t>
            </a:fld>
            <a:endParaRPr lang="en-US"/>
          </a:p>
        </p:txBody>
      </p:sp>
      <p:sp>
        <p:nvSpPr>
          <p:cNvPr id="6" name="Content Placeholder 2">
            <a:extLst>
              <a:ext uri="{FF2B5EF4-FFF2-40B4-BE49-F238E27FC236}">
                <a16:creationId xmlns:a16="http://schemas.microsoft.com/office/drawing/2014/main" id="{A79EE0E7-FF56-4D12-A334-A33166D14CF2}"/>
              </a:ext>
            </a:extLst>
          </p:cNvPr>
          <p:cNvSpPr txBox="1">
            <a:spLocks/>
          </p:cNvSpPr>
          <p:nvPr/>
        </p:nvSpPr>
        <p:spPr>
          <a:xfrm>
            <a:off x="493486" y="790304"/>
            <a:ext cx="8021864" cy="37359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Events are decomposed into five design dimensions (i.e., where, what, how, when, who) that individuals deliberate to strengthen their EFT. </a:t>
            </a:r>
          </a:p>
        </p:txBody>
      </p:sp>
      <p:sp>
        <p:nvSpPr>
          <p:cNvPr id="3" name="Rectangle 2">
            <a:extLst>
              <a:ext uri="{FF2B5EF4-FFF2-40B4-BE49-F238E27FC236}">
                <a16:creationId xmlns:a16="http://schemas.microsoft.com/office/drawing/2014/main" id="{8A9760D2-56A7-48BC-A778-E0DAD5747044}"/>
              </a:ext>
            </a:extLst>
          </p:cNvPr>
          <p:cNvSpPr/>
          <p:nvPr/>
        </p:nvSpPr>
        <p:spPr>
          <a:xfrm>
            <a:off x="1057299" y="4156950"/>
            <a:ext cx="6434390" cy="369332"/>
          </a:xfrm>
          <a:prstGeom prst="rect">
            <a:avLst/>
          </a:prstGeom>
        </p:spPr>
        <p:txBody>
          <a:bodyPr wrap="none">
            <a:spAutoFit/>
          </a:bodyPr>
          <a:lstStyle/>
          <a:p>
            <a:r>
              <a:rPr lang="en-US" dirty="0"/>
              <a:t>Schema-based VR for promoting EFT: An example of birthday party.</a:t>
            </a:r>
          </a:p>
        </p:txBody>
      </p:sp>
    </p:spTree>
    <p:extLst>
      <p:ext uri="{BB962C8B-B14F-4D97-AF65-F5344CB8AC3E}">
        <p14:creationId xmlns:p14="http://schemas.microsoft.com/office/powerpoint/2010/main" val="512405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06E2-6451-44DE-A5C2-71335164603A}"/>
              </a:ext>
            </a:extLst>
          </p:cNvPr>
          <p:cNvSpPr>
            <a:spLocks noGrp="1"/>
          </p:cNvSpPr>
          <p:nvPr>
            <p:ph type="title"/>
          </p:nvPr>
        </p:nvSpPr>
        <p:spPr>
          <a:xfrm>
            <a:off x="500558" y="158712"/>
            <a:ext cx="8520600" cy="572625"/>
          </a:xfrm>
        </p:spPr>
        <p:txBody>
          <a:bodyPr>
            <a:normAutofit fontScale="90000"/>
          </a:bodyPr>
          <a:lstStyle/>
          <a:p>
            <a:r>
              <a:rPr lang="en-US" dirty="0"/>
              <a:t>VR EFT therapy</a:t>
            </a:r>
          </a:p>
        </p:txBody>
      </p:sp>
      <p:sp>
        <p:nvSpPr>
          <p:cNvPr id="3" name="Text Placeholder 2">
            <a:extLst>
              <a:ext uri="{FF2B5EF4-FFF2-40B4-BE49-F238E27FC236}">
                <a16:creationId xmlns:a16="http://schemas.microsoft.com/office/drawing/2014/main" id="{9523EB91-C891-4887-BF5E-864F54B5468E}"/>
              </a:ext>
            </a:extLst>
          </p:cNvPr>
          <p:cNvSpPr>
            <a:spLocks noGrp="1"/>
          </p:cNvSpPr>
          <p:nvPr>
            <p:ph type="body" idx="1"/>
          </p:nvPr>
        </p:nvSpPr>
        <p:spPr>
          <a:xfrm>
            <a:off x="311700" y="731337"/>
            <a:ext cx="8520600" cy="3837538"/>
          </a:xfrm>
        </p:spPr>
        <p:txBody>
          <a:bodyPr>
            <a:normAutofit lnSpcReduction="10000"/>
          </a:bodyPr>
          <a:lstStyle/>
          <a:p>
            <a:pPr marL="257175">
              <a:lnSpc>
                <a:spcPct val="100000"/>
              </a:lnSpc>
              <a:spcBef>
                <a:spcPts val="450"/>
              </a:spcBef>
            </a:pPr>
            <a:r>
              <a:rPr lang="en-US" sz="2400" dirty="0"/>
              <a:t>Components</a:t>
            </a:r>
          </a:p>
          <a:p>
            <a:pPr marL="685800" lvl="2">
              <a:lnSpc>
                <a:spcPct val="100000"/>
              </a:lnSpc>
              <a:spcBef>
                <a:spcPts val="450"/>
              </a:spcBef>
            </a:pPr>
            <a:r>
              <a:rPr lang="en-US" sz="2100" dirty="0"/>
              <a:t>Where: VR scenes of different events.</a:t>
            </a:r>
          </a:p>
          <a:p>
            <a:pPr marL="685800" lvl="2">
              <a:lnSpc>
                <a:spcPct val="100000"/>
              </a:lnSpc>
              <a:spcBef>
                <a:spcPts val="450"/>
              </a:spcBef>
            </a:pPr>
            <a:r>
              <a:rPr lang="en-US" sz="2100" dirty="0"/>
              <a:t>Object: reasonable, high fidelity</a:t>
            </a:r>
          </a:p>
          <a:p>
            <a:pPr marL="685800" lvl="2">
              <a:lnSpc>
                <a:spcPct val="100000"/>
              </a:lnSpc>
              <a:spcBef>
                <a:spcPts val="450"/>
              </a:spcBef>
            </a:pPr>
            <a:r>
              <a:rPr lang="en-US" sz="2100" dirty="0"/>
              <a:t>Story line: target, rewards, </a:t>
            </a:r>
            <a:r>
              <a:rPr lang="en-US" altLang="zh-CN" sz="2100" dirty="0"/>
              <a:t>free roaming</a:t>
            </a:r>
            <a:endParaRPr lang="en-US" sz="2100" dirty="0"/>
          </a:p>
          <a:p>
            <a:pPr marL="685800" lvl="2">
              <a:lnSpc>
                <a:spcPct val="100000"/>
              </a:lnSpc>
              <a:spcBef>
                <a:spcPts val="450"/>
              </a:spcBef>
            </a:pPr>
            <a:r>
              <a:rPr lang="en-US" sz="2100" dirty="0"/>
              <a:t>Social: avatars, photos</a:t>
            </a:r>
          </a:p>
          <a:p>
            <a:pPr marL="685800" lvl="2">
              <a:lnSpc>
                <a:spcPct val="100000"/>
              </a:lnSpc>
              <a:spcBef>
                <a:spcPts val="450"/>
              </a:spcBef>
            </a:pPr>
            <a:r>
              <a:rPr lang="en-US" sz="2100" dirty="0"/>
              <a:t>Time: dates, calendar, seasons of the scene </a:t>
            </a:r>
          </a:p>
          <a:p>
            <a:pPr marL="685800" lvl="2">
              <a:lnSpc>
                <a:spcPct val="100000"/>
              </a:lnSpc>
              <a:spcBef>
                <a:spcPts val="450"/>
              </a:spcBef>
            </a:pPr>
            <a:r>
              <a:rPr lang="en-US" sz="2100" dirty="0"/>
              <a:t>Interactive objects</a:t>
            </a:r>
            <a:endParaRPr lang="en-US" sz="1400" dirty="0"/>
          </a:p>
          <a:p>
            <a:pPr marL="257175">
              <a:lnSpc>
                <a:spcPct val="100000"/>
              </a:lnSpc>
              <a:spcBef>
                <a:spcPts val="450"/>
              </a:spcBef>
            </a:pPr>
            <a:r>
              <a:rPr lang="en-US" sz="2400" dirty="0"/>
              <a:t>Personalization </a:t>
            </a:r>
          </a:p>
          <a:p>
            <a:pPr marL="342900" lvl="1">
              <a:lnSpc>
                <a:spcPct val="100000"/>
              </a:lnSpc>
              <a:spcBef>
                <a:spcPts val="450"/>
              </a:spcBef>
            </a:pPr>
            <a:r>
              <a:rPr lang="en-US" sz="2100" dirty="0"/>
              <a:t>Options</a:t>
            </a:r>
          </a:p>
          <a:p>
            <a:pPr marL="342900" lvl="1">
              <a:lnSpc>
                <a:spcPct val="100000"/>
              </a:lnSpc>
              <a:spcBef>
                <a:spcPts val="450"/>
              </a:spcBef>
            </a:pPr>
            <a:r>
              <a:rPr lang="en-US" sz="2100" dirty="0"/>
              <a:t>Interactions</a:t>
            </a:r>
          </a:p>
          <a:p>
            <a:endParaRPr lang="en-US" dirty="0"/>
          </a:p>
        </p:txBody>
      </p:sp>
      <p:sp>
        <p:nvSpPr>
          <p:cNvPr id="4" name="Slide Number Placeholder 3">
            <a:extLst>
              <a:ext uri="{FF2B5EF4-FFF2-40B4-BE49-F238E27FC236}">
                <a16:creationId xmlns:a16="http://schemas.microsoft.com/office/drawing/2014/main" id="{C17E2F10-ED3B-4CFF-AFD0-CFF59DC10DCC}"/>
              </a:ext>
            </a:extLst>
          </p:cNvPr>
          <p:cNvSpPr>
            <a:spLocks noGrp="1"/>
          </p:cNvSpPr>
          <p:nvPr>
            <p:ph type="sldNum" idx="12"/>
          </p:nvPr>
        </p:nvSpPr>
        <p:spPr/>
        <p:txBody>
          <a:bodyPr/>
          <a:lstStyle/>
          <a:p>
            <a:pPr algn="r"/>
            <a:fld id="{00000000-1234-1234-1234-123412341234}" type="slidenum">
              <a:rPr lang="en" smtClean="0"/>
              <a:pPr algn="r"/>
              <a:t>11</a:t>
            </a:fld>
            <a:endParaRPr lang="en"/>
          </a:p>
        </p:txBody>
      </p:sp>
      <p:grpSp>
        <p:nvGrpSpPr>
          <p:cNvPr id="5" name="Group 4">
            <a:extLst>
              <a:ext uri="{FF2B5EF4-FFF2-40B4-BE49-F238E27FC236}">
                <a16:creationId xmlns:a16="http://schemas.microsoft.com/office/drawing/2014/main" id="{ADCFF981-F52C-4A69-8E23-6A0C65BE07F6}"/>
              </a:ext>
            </a:extLst>
          </p:cNvPr>
          <p:cNvGrpSpPr/>
          <p:nvPr/>
        </p:nvGrpSpPr>
        <p:grpSpPr>
          <a:xfrm>
            <a:off x="5838575" y="131162"/>
            <a:ext cx="2476557" cy="4728817"/>
            <a:chOff x="5755428" y="76044"/>
            <a:chExt cx="2961852" cy="6305089"/>
          </a:xfrm>
        </p:grpSpPr>
        <p:pic>
          <p:nvPicPr>
            <p:cNvPr id="6" name="Picture 5">
              <a:extLst>
                <a:ext uri="{FF2B5EF4-FFF2-40B4-BE49-F238E27FC236}">
                  <a16:creationId xmlns:a16="http://schemas.microsoft.com/office/drawing/2014/main" id="{77B48286-FBAE-4B20-BEE9-53A55DFC3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959" y="5600279"/>
              <a:ext cx="1292201" cy="780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27AA8F20-0D30-4AA8-9B9B-82819764A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760" y="5603893"/>
              <a:ext cx="1269520" cy="7772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8" name="Group 7">
              <a:extLst>
                <a:ext uri="{FF2B5EF4-FFF2-40B4-BE49-F238E27FC236}">
                  <a16:creationId xmlns:a16="http://schemas.microsoft.com/office/drawing/2014/main" id="{FEBABD11-6059-405C-A723-16D72D847014}"/>
                </a:ext>
              </a:extLst>
            </p:cNvPr>
            <p:cNvGrpSpPr/>
            <p:nvPr/>
          </p:nvGrpSpPr>
          <p:grpSpPr>
            <a:xfrm>
              <a:off x="6096000" y="76044"/>
              <a:ext cx="2560320" cy="5378233"/>
              <a:chOff x="6086375" y="554571"/>
              <a:chExt cx="2560320" cy="5378233"/>
            </a:xfrm>
          </p:grpSpPr>
          <p:pic>
            <p:nvPicPr>
              <p:cNvPr id="15" name="image7.png">
                <a:extLst>
                  <a:ext uri="{FF2B5EF4-FFF2-40B4-BE49-F238E27FC236}">
                    <a16:creationId xmlns:a16="http://schemas.microsoft.com/office/drawing/2014/main" id="{5855A910-606C-4FCE-8493-2824CB20BE9B}"/>
                  </a:ext>
                </a:extLst>
              </p:cNvPr>
              <p:cNvPicPr/>
              <p:nvPr/>
            </p:nvPicPr>
            <p:blipFill>
              <a:blip r:embed="rId5"/>
              <a:srcRect/>
              <a:stretch>
                <a:fillRect/>
              </a:stretch>
            </p:blipFill>
            <p:spPr>
              <a:xfrm>
                <a:off x="6086375" y="4673739"/>
                <a:ext cx="2560320" cy="1259065"/>
              </a:xfrm>
              <a:prstGeom prst="rect">
                <a:avLst/>
              </a:prstGeom>
              <a:ln>
                <a:noFill/>
              </a:ln>
              <a:effectLst>
                <a:outerShdw blurRad="292100" dist="139700" dir="2700000" algn="tl" rotWithShape="0">
                  <a:srgbClr val="333333">
                    <a:alpha val="65000"/>
                  </a:srgbClr>
                </a:outerShdw>
              </a:effectLst>
            </p:spPr>
          </p:pic>
          <p:pic>
            <p:nvPicPr>
              <p:cNvPr id="16" name="image6.png">
                <a:extLst>
                  <a:ext uri="{FF2B5EF4-FFF2-40B4-BE49-F238E27FC236}">
                    <a16:creationId xmlns:a16="http://schemas.microsoft.com/office/drawing/2014/main" id="{8239D99B-22E3-45A9-82DA-C015CAE03918}"/>
                  </a:ext>
                </a:extLst>
              </p:cNvPr>
              <p:cNvPicPr/>
              <p:nvPr/>
            </p:nvPicPr>
            <p:blipFill>
              <a:blip r:embed="rId6"/>
              <a:srcRect/>
              <a:stretch>
                <a:fillRect/>
              </a:stretch>
            </p:blipFill>
            <p:spPr>
              <a:xfrm>
                <a:off x="6086375" y="554571"/>
                <a:ext cx="2560320" cy="1316355"/>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6E1DD530-6FBE-420F-92C3-992205720B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6375" y="1909722"/>
                <a:ext cx="2560320" cy="134408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4FBA0F39-26B6-4A2D-872E-4614C77A00B6}"/>
                  </a:ext>
                </a:extLst>
              </p:cNvPr>
              <p:cNvPicPr>
                <a:picLocks noChangeAspect="1"/>
              </p:cNvPicPr>
              <p:nvPr/>
            </p:nvPicPr>
            <p:blipFill>
              <a:blip r:embed="rId8"/>
              <a:stretch>
                <a:fillRect/>
              </a:stretch>
            </p:blipFill>
            <p:spPr>
              <a:xfrm>
                <a:off x="6086375" y="3276251"/>
                <a:ext cx="2560320" cy="1370015"/>
              </a:xfrm>
              <a:prstGeom prst="rect">
                <a:avLst/>
              </a:prstGeom>
              <a:ln>
                <a:noFill/>
              </a:ln>
              <a:effectLst>
                <a:outerShdw blurRad="292100" dist="139700" dir="2700000" algn="tl" rotWithShape="0">
                  <a:srgbClr val="333333">
                    <a:alpha val="65000"/>
                  </a:srgbClr>
                </a:outerShdw>
              </a:effectLst>
            </p:spPr>
          </p:pic>
        </p:grpSp>
        <p:grpSp>
          <p:nvGrpSpPr>
            <p:cNvPr id="9" name="Group 8">
              <a:extLst>
                <a:ext uri="{FF2B5EF4-FFF2-40B4-BE49-F238E27FC236}">
                  <a16:creationId xmlns:a16="http://schemas.microsoft.com/office/drawing/2014/main" id="{8A867E03-4CDB-406C-A061-B6553ABA376F}"/>
                </a:ext>
              </a:extLst>
            </p:cNvPr>
            <p:cNvGrpSpPr/>
            <p:nvPr/>
          </p:nvGrpSpPr>
          <p:grpSpPr>
            <a:xfrm>
              <a:off x="5755428" y="667340"/>
              <a:ext cx="451104" cy="5684450"/>
              <a:chOff x="5755428" y="667340"/>
              <a:chExt cx="451104" cy="5684450"/>
            </a:xfrm>
          </p:grpSpPr>
          <p:sp>
            <p:nvSpPr>
              <p:cNvPr id="10" name="TextBox 9">
                <a:extLst>
                  <a:ext uri="{FF2B5EF4-FFF2-40B4-BE49-F238E27FC236}">
                    <a16:creationId xmlns:a16="http://schemas.microsoft.com/office/drawing/2014/main" id="{2621D1A0-93A7-46F6-B61A-4898F2561E69}"/>
                  </a:ext>
                </a:extLst>
              </p:cNvPr>
              <p:cNvSpPr txBox="1"/>
              <p:nvPr/>
            </p:nvSpPr>
            <p:spPr>
              <a:xfrm>
                <a:off x="5755428" y="667340"/>
                <a:ext cx="451104" cy="400109"/>
              </a:xfrm>
              <a:prstGeom prst="rect">
                <a:avLst/>
              </a:prstGeom>
              <a:noFill/>
            </p:spPr>
            <p:txBody>
              <a:bodyPr wrap="square" rtlCol="0">
                <a:spAutoFit/>
              </a:bodyPr>
              <a:lstStyle/>
              <a:p>
                <a:r>
                  <a:rPr lang="en-US" sz="1350" dirty="0"/>
                  <a:t>a.</a:t>
                </a:r>
              </a:p>
            </p:txBody>
          </p:sp>
          <p:sp>
            <p:nvSpPr>
              <p:cNvPr id="11" name="TextBox 10">
                <a:extLst>
                  <a:ext uri="{FF2B5EF4-FFF2-40B4-BE49-F238E27FC236}">
                    <a16:creationId xmlns:a16="http://schemas.microsoft.com/office/drawing/2014/main" id="{40D53C84-12DC-4887-AD89-A11F51AF9091}"/>
                  </a:ext>
                </a:extLst>
              </p:cNvPr>
              <p:cNvSpPr txBox="1"/>
              <p:nvPr/>
            </p:nvSpPr>
            <p:spPr>
              <a:xfrm>
                <a:off x="5755428" y="1996764"/>
                <a:ext cx="451104" cy="400109"/>
              </a:xfrm>
              <a:prstGeom prst="rect">
                <a:avLst/>
              </a:prstGeom>
              <a:noFill/>
            </p:spPr>
            <p:txBody>
              <a:bodyPr wrap="square" rtlCol="0">
                <a:spAutoFit/>
              </a:bodyPr>
              <a:lstStyle/>
              <a:p>
                <a:r>
                  <a:rPr lang="en-US" sz="1350" dirty="0"/>
                  <a:t>b.</a:t>
                </a:r>
              </a:p>
            </p:txBody>
          </p:sp>
          <p:sp>
            <p:nvSpPr>
              <p:cNvPr id="12" name="TextBox 11">
                <a:extLst>
                  <a:ext uri="{FF2B5EF4-FFF2-40B4-BE49-F238E27FC236}">
                    <a16:creationId xmlns:a16="http://schemas.microsoft.com/office/drawing/2014/main" id="{BC0099F3-2CAF-405F-AC77-17CD5165FFEA}"/>
                  </a:ext>
                </a:extLst>
              </p:cNvPr>
              <p:cNvSpPr txBox="1"/>
              <p:nvPr/>
            </p:nvSpPr>
            <p:spPr>
              <a:xfrm>
                <a:off x="5755428" y="3409588"/>
                <a:ext cx="451104" cy="400109"/>
              </a:xfrm>
              <a:prstGeom prst="rect">
                <a:avLst/>
              </a:prstGeom>
              <a:noFill/>
            </p:spPr>
            <p:txBody>
              <a:bodyPr wrap="square" rtlCol="0">
                <a:spAutoFit/>
              </a:bodyPr>
              <a:lstStyle/>
              <a:p>
                <a:r>
                  <a:rPr lang="en-US" sz="1350" dirty="0"/>
                  <a:t>c.</a:t>
                </a:r>
              </a:p>
            </p:txBody>
          </p:sp>
          <p:sp>
            <p:nvSpPr>
              <p:cNvPr id="13" name="TextBox 12">
                <a:extLst>
                  <a:ext uri="{FF2B5EF4-FFF2-40B4-BE49-F238E27FC236}">
                    <a16:creationId xmlns:a16="http://schemas.microsoft.com/office/drawing/2014/main" id="{01352E6F-EBAC-4873-AF45-80907C8CCC24}"/>
                  </a:ext>
                </a:extLst>
              </p:cNvPr>
              <p:cNvSpPr txBox="1"/>
              <p:nvPr/>
            </p:nvSpPr>
            <p:spPr>
              <a:xfrm>
                <a:off x="5755428" y="4824472"/>
                <a:ext cx="451104" cy="400109"/>
              </a:xfrm>
              <a:prstGeom prst="rect">
                <a:avLst/>
              </a:prstGeom>
              <a:noFill/>
            </p:spPr>
            <p:txBody>
              <a:bodyPr wrap="square" rtlCol="0">
                <a:spAutoFit/>
              </a:bodyPr>
              <a:lstStyle/>
              <a:p>
                <a:r>
                  <a:rPr lang="en-US" sz="1350" dirty="0"/>
                  <a:t>d.</a:t>
                </a:r>
              </a:p>
            </p:txBody>
          </p:sp>
          <p:sp>
            <p:nvSpPr>
              <p:cNvPr id="14" name="TextBox 13">
                <a:extLst>
                  <a:ext uri="{FF2B5EF4-FFF2-40B4-BE49-F238E27FC236}">
                    <a16:creationId xmlns:a16="http://schemas.microsoft.com/office/drawing/2014/main" id="{1D019571-98B0-4B36-8C99-A8577D149D84}"/>
                  </a:ext>
                </a:extLst>
              </p:cNvPr>
              <p:cNvSpPr txBox="1"/>
              <p:nvPr/>
            </p:nvSpPr>
            <p:spPr>
              <a:xfrm>
                <a:off x="5755428" y="5951681"/>
                <a:ext cx="451104" cy="400109"/>
              </a:xfrm>
              <a:prstGeom prst="rect">
                <a:avLst/>
              </a:prstGeom>
              <a:noFill/>
            </p:spPr>
            <p:txBody>
              <a:bodyPr wrap="square" rtlCol="0">
                <a:spAutoFit/>
              </a:bodyPr>
              <a:lstStyle/>
              <a:p>
                <a:r>
                  <a:rPr lang="en-US" sz="1350" dirty="0"/>
                  <a:t>e.</a:t>
                </a:r>
              </a:p>
            </p:txBody>
          </p:sp>
        </p:grpSp>
      </p:grpSp>
      <p:sp>
        <p:nvSpPr>
          <p:cNvPr id="19" name="TextBox 18">
            <a:extLst>
              <a:ext uri="{FF2B5EF4-FFF2-40B4-BE49-F238E27FC236}">
                <a16:creationId xmlns:a16="http://schemas.microsoft.com/office/drawing/2014/main" id="{3B219AF0-FBAE-4079-8511-1A2A509CA8C1}"/>
              </a:ext>
            </a:extLst>
          </p:cNvPr>
          <p:cNvSpPr txBox="1"/>
          <p:nvPr/>
        </p:nvSpPr>
        <p:spPr>
          <a:xfrm>
            <a:off x="407068" y="4454445"/>
            <a:ext cx="5202347" cy="300082"/>
          </a:xfrm>
          <a:prstGeom prst="rect">
            <a:avLst/>
          </a:prstGeom>
          <a:noFill/>
        </p:spPr>
        <p:txBody>
          <a:bodyPr wrap="square" rtlCol="0">
            <a:spAutoFit/>
          </a:bodyPr>
          <a:lstStyle/>
          <a:p>
            <a:r>
              <a:rPr lang="en-US" sz="1350" dirty="0"/>
              <a:t>Figures. a) beach, b) camping, c) park, d) interaction e) time forward</a:t>
            </a:r>
          </a:p>
        </p:txBody>
      </p:sp>
      <p:grpSp>
        <p:nvGrpSpPr>
          <p:cNvPr id="20" name="Group 19">
            <a:extLst>
              <a:ext uri="{FF2B5EF4-FFF2-40B4-BE49-F238E27FC236}">
                <a16:creationId xmlns:a16="http://schemas.microsoft.com/office/drawing/2014/main" id="{DB0EE1A0-720B-4D7F-8565-E832A7D41924}"/>
              </a:ext>
            </a:extLst>
          </p:cNvPr>
          <p:cNvGrpSpPr/>
          <p:nvPr/>
        </p:nvGrpSpPr>
        <p:grpSpPr>
          <a:xfrm>
            <a:off x="2655974" y="3290681"/>
            <a:ext cx="2953441" cy="1228390"/>
            <a:chOff x="465528" y="2105028"/>
            <a:chExt cx="8562358" cy="3383862"/>
          </a:xfrm>
        </p:grpSpPr>
        <p:grpSp>
          <p:nvGrpSpPr>
            <p:cNvPr id="21" name="Group 20">
              <a:extLst>
                <a:ext uri="{FF2B5EF4-FFF2-40B4-BE49-F238E27FC236}">
                  <a16:creationId xmlns:a16="http://schemas.microsoft.com/office/drawing/2014/main" id="{DF90F2D1-508A-45E8-88B7-642CBABA95CD}"/>
                </a:ext>
              </a:extLst>
            </p:cNvPr>
            <p:cNvGrpSpPr/>
            <p:nvPr/>
          </p:nvGrpSpPr>
          <p:grpSpPr>
            <a:xfrm>
              <a:off x="2400347" y="2105028"/>
              <a:ext cx="1958091" cy="1462395"/>
              <a:chOff x="2785267" y="2119854"/>
              <a:chExt cx="1958091" cy="1462395"/>
            </a:xfrm>
          </p:grpSpPr>
          <p:sp>
            <p:nvSpPr>
              <p:cNvPr id="35" name="Cloud 34">
                <a:extLst>
                  <a:ext uri="{FF2B5EF4-FFF2-40B4-BE49-F238E27FC236}">
                    <a16:creationId xmlns:a16="http://schemas.microsoft.com/office/drawing/2014/main" id="{D0D2E554-2511-4C8E-9EEC-8ED001A22D25}"/>
                  </a:ext>
                </a:extLst>
              </p:cNvPr>
              <p:cNvSpPr/>
              <p:nvPr/>
            </p:nvSpPr>
            <p:spPr>
              <a:xfrm>
                <a:off x="2785267" y="2119854"/>
                <a:ext cx="1958091" cy="1462395"/>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pic>
            <p:nvPicPr>
              <p:cNvPr id="36" name="Picture 35">
                <a:extLst>
                  <a:ext uri="{FF2B5EF4-FFF2-40B4-BE49-F238E27FC236}">
                    <a16:creationId xmlns:a16="http://schemas.microsoft.com/office/drawing/2014/main" id="{1CFE568F-2A20-40C3-9431-917ED7BF09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0100" y="2362886"/>
                <a:ext cx="1466667" cy="733333"/>
              </a:xfrm>
              <a:prstGeom prst="rect">
                <a:avLst/>
              </a:prstGeom>
            </p:spPr>
          </p:pic>
        </p:grpSp>
        <p:grpSp>
          <p:nvGrpSpPr>
            <p:cNvPr id="22" name="Group 21">
              <a:extLst>
                <a:ext uri="{FF2B5EF4-FFF2-40B4-BE49-F238E27FC236}">
                  <a16:creationId xmlns:a16="http://schemas.microsoft.com/office/drawing/2014/main" id="{BCFF5AA7-488A-48F7-A6AF-EFE7837A6548}"/>
                </a:ext>
              </a:extLst>
            </p:cNvPr>
            <p:cNvGrpSpPr/>
            <p:nvPr/>
          </p:nvGrpSpPr>
          <p:grpSpPr>
            <a:xfrm>
              <a:off x="4706952" y="2136941"/>
              <a:ext cx="2023970" cy="1413222"/>
              <a:chOff x="4749610" y="1880462"/>
              <a:chExt cx="2023970" cy="1413222"/>
            </a:xfrm>
          </p:grpSpPr>
          <p:sp>
            <p:nvSpPr>
              <p:cNvPr id="33" name="Cloud 32">
                <a:extLst>
                  <a:ext uri="{FF2B5EF4-FFF2-40B4-BE49-F238E27FC236}">
                    <a16:creationId xmlns:a16="http://schemas.microsoft.com/office/drawing/2014/main" id="{265D1371-4F8A-4A09-8388-5815321732A0}"/>
                  </a:ext>
                </a:extLst>
              </p:cNvPr>
              <p:cNvSpPr/>
              <p:nvPr/>
            </p:nvSpPr>
            <p:spPr>
              <a:xfrm>
                <a:off x="4749610" y="1880462"/>
                <a:ext cx="2023970" cy="1413222"/>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pic>
            <p:nvPicPr>
              <p:cNvPr id="34" name="Picture 33">
                <a:extLst>
                  <a:ext uri="{FF2B5EF4-FFF2-40B4-BE49-F238E27FC236}">
                    <a16:creationId xmlns:a16="http://schemas.microsoft.com/office/drawing/2014/main" id="{07E3F51D-BAFD-414A-B10D-B3AD0ACB4EFF}"/>
                  </a:ext>
                </a:extLst>
              </p:cNvPr>
              <p:cNvPicPr>
                <a:picLocks noChangeAspect="1"/>
              </p:cNvPicPr>
              <p:nvPr/>
            </p:nvPicPr>
            <p:blipFill>
              <a:blip r:embed="rId10">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6588" y="2119854"/>
                <a:ext cx="1647825" cy="806676"/>
              </a:xfrm>
              <a:prstGeom prst="rect">
                <a:avLst/>
              </a:prstGeom>
            </p:spPr>
          </p:pic>
        </p:grpSp>
        <p:grpSp>
          <p:nvGrpSpPr>
            <p:cNvPr id="23" name="Group 22">
              <a:extLst>
                <a:ext uri="{FF2B5EF4-FFF2-40B4-BE49-F238E27FC236}">
                  <a16:creationId xmlns:a16="http://schemas.microsoft.com/office/drawing/2014/main" id="{B6ACAD5B-4234-4499-B870-8E8A0CC4DE2C}"/>
                </a:ext>
              </a:extLst>
            </p:cNvPr>
            <p:cNvGrpSpPr/>
            <p:nvPr/>
          </p:nvGrpSpPr>
          <p:grpSpPr>
            <a:xfrm>
              <a:off x="7003916" y="2647571"/>
              <a:ext cx="2023970" cy="1413222"/>
              <a:chOff x="6940707" y="1816581"/>
              <a:chExt cx="2023970" cy="1413222"/>
            </a:xfrm>
          </p:grpSpPr>
          <p:sp>
            <p:nvSpPr>
              <p:cNvPr id="31" name="Cloud 30">
                <a:extLst>
                  <a:ext uri="{FF2B5EF4-FFF2-40B4-BE49-F238E27FC236}">
                    <a16:creationId xmlns:a16="http://schemas.microsoft.com/office/drawing/2014/main" id="{6E760F55-155C-48A5-8BEC-DF99627C5B2D}"/>
                  </a:ext>
                </a:extLst>
              </p:cNvPr>
              <p:cNvSpPr/>
              <p:nvPr/>
            </p:nvSpPr>
            <p:spPr>
              <a:xfrm>
                <a:off x="6940707" y="1816581"/>
                <a:ext cx="2023970" cy="1413222"/>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pic>
            <p:nvPicPr>
              <p:cNvPr id="32" name="Picture 31">
                <a:extLst>
                  <a:ext uri="{FF2B5EF4-FFF2-40B4-BE49-F238E27FC236}">
                    <a16:creationId xmlns:a16="http://schemas.microsoft.com/office/drawing/2014/main" id="{51B119B3-8538-4DE7-B0B5-D9CCB6784CD4}"/>
                  </a:ext>
                </a:extLst>
              </p:cNvPr>
              <p:cNvPicPr>
                <a:picLocks noChangeAspect="1"/>
              </p:cNvPicPr>
              <p:nvPr/>
            </p:nvPicPr>
            <p:blipFill>
              <a:blip r:embed="rId11">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14492" y="2055602"/>
                <a:ext cx="1676400" cy="723900"/>
              </a:xfrm>
              <a:prstGeom prst="rect">
                <a:avLst/>
              </a:prstGeom>
            </p:spPr>
          </p:pic>
        </p:grpSp>
        <p:grpSp>
          <p:nvGrpSpPr>
            <p:cNvPr id="24" name="Group 23">
              <a:extLst>
                <a:ext uri="{FF2B5EF4-FFF2-40B4-BE49-F238E27FC236}">
                  <a16:creationId xmlns:a16="http://schemas.microsoft.com/office/drawing/2014/main" id="{A022EB9C-B638-47C4-912C-F40D49D6301E}"/>
                </a:ext>
              </a:extLst>
            </p:cNvPr>
            <p:cNvGrpSpPr/>
            <p:nvPr/>
          </p:nvGrpSpPr>
          <p:grpSpPr>
            <a:xfrm>
              <a:off x="465528" y="2566737"/>
              <a:ext cx="1797841" cy="1333306"/>
              <a:chOff x="465528" y="2566737"/>
              <a:chExt cx="1797841" cy="1333306"/>
            </a:xfrm>
          </p:grpSpPr>
          <p:sp>
            <p:nvSpPr>
              <p:cNvPr id="29" name="Cloud 28">
                <a:extLst>
                  <a:ext uri="{FF2B5EF4-FFF2-40B4-BE49-F238E27FC236}">
                    <a16:creationId xmlns:a16="http://schemas.microsoft.com/office/drawing/2014/main" id="{0C2E1B1D-26CA-4F93-A452-80AF43E9D76F}"/>
                  </a:ext>
                </a:extLst>
              </p:cNvPr>
              <p:cNvSpPr/>
              <p:nvPr/>
            </p:nvSpPr>
            <p:spPr>
              <a:xfrm>
                <a:off x="465528" y="2566737"/>
                <a:ext cx="1797841" cy="1333306"/>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pic>
            <p:nvPicPr>
              <p:cNvPr id="30" name="Picture 29">
                <a:extLst>
                  <a:ext uri="{FF2B5EF4-FFF2-40B4-BE49-F238E27FC236}">
                    <a16:creationId xmlns:a16="http://schemas.microsoft.com/office/drawing/2014/main" id="{40FF13AD-531A-4AAA-AB27-8B41E68CCFB1}"/>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6947" y="2733801"/>
                <a:ext cx="1380952" cy="828571"/>
              </a:xfrm>
              <a:prstGeom prst="rect">
                <a:avLst/>
              </a:prstGeom>
            </p:spPr>
          </p:pic>
        </p:grpSp>
        <p:pic>
          <p:nvPicPr>
            <p:cNvPr id="25" name="Picture 24">
              <a:extLst>
                <a:ext uri="{FF2B5EF4-FFF2-40B4-BE49-F238E27FC236}">
                  <a16:creationId xmlns:a16="http://schemas.microsoft.com/office/drawing/2014/main" id="{C4A06425-1049-4E93-8E09-DF6648A933C3}"/>
                </a:ext>
              </a:extLst>
            </p:cNvPr>
            <p:cNvPicPr>
              <a:picLocks noChangeAspect="1"/>
            </p:cNvPicPr>
            <p:nvPr/>
          </p:nvPicPr>
          <p:blipFill>
            <a:blip r:embed="rId13"/>
            <a:stretch>
              <a:fillRect/>
            </a:stretch>
          </p:blipFill>
          <p:spPr>
            <a:xfrm>
              <a:off x="935445" y="4053272"/>
              <a:ext cx="1095238" cy="1380952"/>
            </a:xfrm>
            <a:prstGeom prst="rect">
              <a:avLst/>
            </a:prstGeom>
          </p:spPr>
        </p:pic>
        <p:pic>
          <p:nvPicPr>
            <p:cNvPr id="26" name="Picture 25">
              <a:extLst>
                <a:ext uri="{FF2B5EF4-FFF2-40B4-BE49-F238E27FC236}">
                  <a16:creationId xmlns:a16="http://schemas.microsoft.com/office/drawing/2014/main" id="{FC0B6F4D-256D-4810-A086-95BEAB426403}"/>
                </a:ext>
              </a:extLst>
            </p:cNvPr>
            <p:cNvPicPr>
              <a:picLocks noChangeAspect="1"/>
            </p:cNvPicPr>
            <p:nvPr/>
          </p:nvPicPr>
          <p:blipFill>
            <a:blip r:embed="rId14"/>
            <a:stretch>
              <a:fillRect/>
            </a:stretch>
          </p:blipFill>
          <p:spPr>
            <a:xfrm>
              <a:off x="2890365" y="3747189"/>
              <a:ext cx="1104762" cy="1380952"/>
            </a:xfrm>
            <a:prstGeom prst="rect">
              <a:avLst/>
            </a:prstGeom>
          </p:spPr>
        </p:pic>
        <p:pic>
          <p:nvPicPr>
            <p:cNvPr id="27" name="Picture 26">
              <a:extLst>
                <a:ext uri="{FF2B5EF4-FFF2-40B4-BE49-F238E27FC236}">
                  <a16:creationId xmlns:a16="http://schemas.microsoft.com/office/drawing/2014/main" id="{7C2B9D35-2118-480D-9019-BB292BF23172}"/>
                </a:ext>
              </a:extLst>
            </p:cNvPr>
            <p:cNvPicPr>
              <a:picLocks noChangeAspect="1"/>
            </p:cNvPicPr>
            <p:nvPr/>
          </p:nvPicPr>
          <p:blipFill>
            <a:blip r:embed="rId15"/>
            <a:stretch>
              <a:fillRect/>
            </a:stretch>
          </p:blipFill>
          <p:spPr>
            <a:xfrm>
              <a:off x="5078463" y="3728102"/>
              <a:ext cx="1171429" cy="1371429"/>
            </a:xfrm>
            <a:prstGeom prst="rect">
              <a:avLst/>
            </a:prstGeom>
          </p:spPr>
        </p:pic>
        <p:pic>
          <p:nvPicPr>
            <p:cNvPr id="28" name="Picture 27">
              <a:extLst>
                <a:ext uri="{FF2B5EF4-FFF2-40B4-BE49-F238E27FC236}">
                  <a16:creationId xmlns:a16="http://schemas.microsoft.com/office/drawing/2014/main" id="{52562F64-F276-4719-9E4B-A57D844CBBE2}"/>
                </a:ext>
              </a:extLst>
            </p:cNvPr>
            <p:cNvPicPr>
              <a:picLocks noChangeAspect="1"/>
            </p:cNvPicPr>
            <p:nvPr/>
          </p:nvPicPr>
          <p:blipFill>
            <a:blip r:embed="rId16"/>
            <a:stretch>
              <a:fillRect/>
            </a:stretch>
          </p:blipFill>
          <p:spPr>
            <a:xfrm>
              <a:off x="7333228" y="4098414"/>
              <a:ext cx="1028571" cy="1390476"/>
            </a:xfrm>
            <a:prstGeom prst="rect">
              <a:avLst/>
            </a:prstGeom>
          </p:spPr>
        </p:pic>
      </p:grpSp>
    </p:spTree>
    <p:extLst>
      <p:ext uri="{BB962C8B-B14F-4D97-AF65-F5344CB8AC3E}">
        <p14:creationId xmlns:p14="http://schemas.microsoft.com/office/powerpoint/2010/main" val="141627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20773-FAC5-4D36-8595-FEBC3CDA2FA2}"/>
              </a:ext>
            </a:extLst>
          </p:cNvPr>
          <p:cNvSpPr>
            <a:spLocks noGrp="1"/>
          </p:cNvSpPr>
          <p:nvPr>
            <p:ph type="title"/>
          </p:nvPr>
        </p:nvSpPr>
        <p:spPr/>
        <p:txBody>
          <a:bodyPr/>
          <a:lstStyle/>
          <a:p>
            <a:r>
              <a:rPr lang="en-US" dirty="0"/>
              <a:t>Summary and conclusion </a:t>
            </a:r>
          </a:p>
        </p:txBody>
      </p:sp>
      <p:sp>
        <p:nvSpPr>
          <p:cNvPr id="3" name="Content Placeholder 2">
            <a:extLst>
              <a:ext uri="{FF2B5EF4-FFF2-40B4-BE49-F238E27FC236}">
                <a16:creationId xmlns:a16="http://schemas.microsoft.com/office/drawing/2014/main" id="{5A03922A-5AF8-45D8-95A8-CC41789DF994}"/>
              </a:ext>
            </a:extLst>
          </p:cNvPr>
          <p:cNvSpPr>
            <a:spLocks noGrp="1"/>
          </p:cNvSpPr>
          <p:nvPr>
            <p:ph idx="1"/>
          </p:nvPr>
        </p:nvSpPr>
        <p:spPr>
          <a:xfrm>
            <a:off x="493486" y="790304"/>
            <a:ext cx="8021864" cy="787556"/>
          </a:xfrm>
        </p:spPr>
        <p:txBody>
          <a:bodyPr>
            <a:normAutofit/>
          </a:bodyPr>
          <a:lstStyle/>
          <a:p>
            <a:pPr marL="0" indent="0">
              <a:buNone/>
            </a:pPr>
            <a:r>
              <a:rPr lang="en-US" sz="2000" dirty="0"/>
              <a:t>In this paper, we proposed a theory-driven design framework of applying schema theory to guide design of VR for facilitating EFT to treat SUDs. </a:t>
            </a:r>
          </a:p>
        </p:txBody>
      </p:sp>
      <p:sp>
        <p:nvSpPr>
          <p:cNvPr id="4" name="Slide Number Placeholder 3">
            <a:extLst>
              <a:ext uri="{FF2B5EF4-FFF2-40B4-BE49-F238E27FC236}">
                <a16:creationId xmlns:a16="http://schemas.microsoft.com/office/drawing/2014/main" id="{6722A3B1-E4F2-416A-92B0-BFBDD8CCAB9C}"/>
              </a:ext>
            </a:extLst>
          </p:cNvPr>
          <p:cNvSpPr>
            <a:spLocks noGrp="1"/>
          </p:cNvSpPr>
          <p:nvPr>
            <p:ph type="sldNum" sz="quarter" idx="12"/>
          </p:nvPr>
        </p:nvSpPr>
        <p:spPr/>
        <p:txBody>
          <a:bodyPr/>
          <a:lstStyle/>
          <a:p>
            <a:fld id="{04368A0E-ECDD-6B4D-9728-E06C2571DE4F}" type="slidenum">
              <a:rPr lang="en-US" smtClean="0"/>
              <a:t>12</a:t>
            </a:fld>
            <a:endParaRPr lang="en-US"/>
          </a:p>
        </p:txBody>
      </p:sp>
      <p:grpSp>
        <p:nvGrpSpPr>
          <p:cNvPr id="6" name="Group 5">
            <a:extLst>
              <a:ext uri="{FF2B5EF4-FFF2-40B4-BE49-F238E27FC236}">
                <a16:creationId xmlns:a16="http://schemas.microsoft.com/office/drawing/2014/main" id="{7A51952F-5FC4-404C-9A68-4DEC56CAF4BD}"/>
              </a:ext>
            </a:extLst>
          </p:cNvPr>
          <p:cNvGrpSpPr/>
          <p:nvPr/>
        </p:nvGrpSpPr>
        <p:grpSpPr>
          <a:xfrm>
            <a:off x="4238646" y="2336754"/>
            <a:ext cx="4885915" cy="2586694"/>
            <a:chOff x="381403" y="295023"/>
            <a:chExt cx="8565343" cy="4553454"/>
          </a:xfrm>
        </p:grpSpPr>
        <p:grpSp>
          <p:nvGrpSpPr>
            <p:cNvPr id="7" name="Group 6">
              <a:extLst>
                <a:ext uri="{FF2B5EF4-FFF2-40B4-BE49-F238E27FC236}">
                  <a16:creationId xmlns:a16="http://schemas.microsoft.com/office/drawing/2014/main" id="{DBBD3D20-B29E-4744-81A9-9D49331E22E1}"/>
                </a:ext>
              </a:extLst>
            </p:cNvPr>
            <p:cNvGrpSpPr/>
            <p:nvPr/>
          </p:nvGrpSpPr>
          <p:grpSpPr>
            <a:xfrm>
              <a:off x="2570195" y="295023"/>
              <a:ext cx="6376551" cy="4354300"/>
              <a:chOff x="2570195" y="295023"/>
              <a:chExt cx="6376551" cy="4354300"/>
            </a:xfrm>
            <a:effectLst>
              <a:glow rad="101600">
                <a:srgbClr val="FF9300">
                  <a:alpha val="60000"/>
                </a:srgbClr>
              </a:glow>
            </a:effectLst>
          </p:grpSpPr>
          <p:pic>
            <p:nvPicPr>
              <p:cNvPr id="18" name="Picture 17">
                <a:extLst>
                  <a:ext uri="{FF2B5EF4-FFF2-40B4-BE49-F238E27FC236}">
                    <a16:creationId xmlns:a16="http://schemas.microsoft.com/office/drawing/2014/main" id="{9BD15DE3-F072-4B9F-873B-BE4751DFC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07829">
                <a:off x="6468193" y="2145704"/>
                <a:ext cx="2478553" cy="2503619"/>
              </a:xfrm>
              <a:prstGeom prst="rect">
                <a:avLst/>
              </a:prstGeom>
              <a:effectLst/>
            </p:spPr>
          </p:pic>
          <p:pic>
            <p:nvPicPr>
              <p:cNvPr id="19" name="Picture 18">
                <a:extLst>
                  <a:ext uri="{FF2B5EF4-FFF2-40B4-BE49-F238E27FC236}">
                    <a16:creationId xmlns:a16="http://schemas.microsoft.com/office/drawing/2014/main" id="{7AD7E977-8FD0-4052-AEEB-584A8CADB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195" y="2250816"/>
                <a:ext cx="2346177" cy="2369904"/>
              </a:xfrm>
              <a:prstGeom prst="rect">
                <a:avLst/>
              </a:prstGeom>
              <a:effectLst/>
            </p:spPr>
          </p:pic>
          <p:pic>
            <p:nvPicPr>
              <p:cNvPr id="20" name="Picture 19">
                <a:extLst>
                  <a:ext uri="{FF2B5EF4-FFF2-40B4-BE49-F238E27FC236}">
                    <a16:creationId xmlns:a16="http://schemas.microsoft.com/office/drawing/2014/main" id="{47F547AF-309B-425D-9B95-7F503ACD3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32239">
                <a:off x="4103114" y="1177687"/>
                <a:ext cx="1626515" cy="1728386"/>
              </a:xfrm>
              <a:prstGeom prst="rect">
                <a:avLst/>
              </a:prstGeom>
              <a:effectLst/>
            </p:spPr>
          </p:pic>
          <p:pic>
            <p:nvPicPr>
              <p:cNvPr id="21" name="Picture 20">
                <a:extLst>
                  <a:ext uri="{FF2B5EF4-FFF2-40B4-BE49-F238E27FC236}">
                    <a16:creationId xmlns:a16="http://schemas.microsoft.com/office/drawing/2014/main" id="{24B2A058-BFA9-47C7-AFB1-A8E3729E2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64565">
                <a:off x="5442980" y="295023"/>
                <a:ext cx="2346177" cy="2369904"/>
              </a:xfrm>
              <a:prstGeom prst="rect">
                <a:avLst/>
              </a:prstGeom>
              <a:effectLst/>
            </p:spPr>
          </p:pic>
        </p:grpSp>
        <p:pic>
          <p:nvPicPr>
            <p:cNvPr id="8" name="Picture 7">
              <a:extLst>
                <a:ext uri="{FF2B5EF4-FFF2-40B4-BE49-F238E27FC236}">
                  <a16:creationId xmlns:a16="http://schemas.microsoft.com/office/drawing/2014/main" id="{5EF75978-1433-4677-8215-E33C9F35BFD0}"/>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078659">
              <a:off x="381403" y="2208718"/>
              <a:ext cx="2478553" cy="2503619"/>
            </a:xfrm>
            <a:prstGeom prst="rect">
              <a:avLst/>
            </a:prstGeom>
            <a:effectLst/>
          </p:spPr>
        </p:pic>
        <p:sp>
          <p:nvSpPr>
            <p:cNvPr id="9" name="TextBox 8">
              <a:extLst>
                <a:ext uri="{FF2B5EF4-FFF2-40B4-BE49-F238E27FC236}">
                  <a16:creationId xmlns:a16="http://schemas.microsoft.com/office/drawing/2014/main" id="{DC693355-3C4C-4F8D-8DA3-2F281B715FE6}"/>
                </a:ext>
              </a:extLst>
            </p:cNvPr>
            <p:cNvSpPr txBox="1"/>
            <p:nvPr/>
          </p:nvSpPr>
          <p:spPr>
            <a:xfrm>
              <a:off x="3448228" y="3215611"/>
              <a:ext cx="775855" cy="379254"/>
            </a:xfrm>
            <a:prstGeom prst="rect">
              <a:avLst/>
            </a:prstGeom>
            <a:noFill/>
          </p:spPr>
          <p:txBody>
            <a:bodyPr wrap="square" rtlCol="0">
              <a:spAutoFit/>
            </a:bodyPr>
            <a:lstStyle/>
            <a:p>
              <a:r>
                <a:rPr lang="en-US" sz="800" b="1" dirty="0"/>
                <a:t>EFT</a:t>
              </a:r>
            </a:p>
          </p:txBody>
        </p:sp>
        <p:sp>
          <p:nvSpPr>
            <p:cNvPr id="10" name="TextBox 9">
              <a:extLst>
                <a:ext uri="{FF2B5EF4-FFF2-40B4-BE49-F238E27FC236}">
                  <a16:creationId xmlns:a16="http://schemas.microsoft.com/office/drawing/2014/main" id="{CFF76F5B-0A20-42F7-AC7F-B1CF2C3D0E74}"/>
                </a:ext>
              </a:extLst>
            </p:cNvPr>
            <p:cNvSpPr txBox="1"/>
            <p:nvPr/>
          </p:nvSpPr>
          <p:spPr>
            <a:xfrm>
              <a:off x="6311556" y="1267868"/>
              <a:ext cx="775855" cy="379254"/>
            </a:xfrm>
            <a:prstGeom prst="rect">
              <a:avLst/>
            </a:prstGeom>
            <a:noFill/>
          </p:spPr>
          <p:txBody>
            <a:bodyPr wrap="square" rtlCol="0">
              <a:spAutoFit/>
            </a:bodyPr>
            <a:lstStyle/>
            <a:p>
              <a:r>
                <a:rPr lang="en-US" sz="800" b="1" dirty="0"/>
                <a:t>VR</a:t>
              </a:r>
            </a:p>
          </p:txBody>
        </p:sp>
        <p:sp>
          <p:nvSpPr>
            <p:cNvPr id="11" name="TextBox 10">
              <a:extLst>
                <a:ext uri="{FF2B5EF4-FFF2-40B4-BE49-F238E27FC236}">
                  <a16:creationId xmlns:a16="http://schemas.microsoft.com/office/drawing/2014/main" id="{FEC6DB25-C6A8-4CDF-8C71-B250D150F504}"/>
                </a:ext>
              </a:extLst>
            </p:cNvPr>
            <p:cNvSpPr txBox="1"/>
            <p:nvPr/>
          </p:nvSpPr>
          <p:spPr>
            <a:xfrm>
              <a:off x="6797896" y="3139225"/>
              <a:ext cx="1755971" cy="595969"/>
            </a:xfrm>
            <a:prstGeom prst="rect">
              <a:avLst/>
            </a:prstGeom>
            <a:noFill/>
          </p:spPr>
          <p:txBody>
            <a:bodyPr wrap="square" rtlCol="0">
              <a:spAutoFit/>
            </a:bodyPr>
            <a:lstStyle/>
            <a:p>
              <a:pPr algn="ctr"/>
              <a:r>
                <a:rPr lang="en-US" sz="800" b="1" dirty="0"/>
                <a:t>SUD </a:t>
              </a:r>
            </a:p>
            <a:p>
              <a:pPr algn="ctr"/>
              <a:r>
                <a:rPr lang="en-US" sz="800" b="1" dirty="0"/>
                <a:t>Therapy</a:t>
              </a:r>
            </a:p>
          </p:txBody>
        </p:sp>
        <p:sp>
          <p:nvSpPr>
            <p:cNvPr id="12" name="TextBox 11">
              <a:extLst>
                <a:ext uri="{FF2B5EF4-FFF2-40B4-BE49-F238E27FC236}">
                  <a16:creationId xmlns:a16="http://schemas.microsoft.com/office/drawing/2014/main" id="{FA451E1F-EDFF-4A66-8074-385B1602B237}"/>
                </a:ext>
              </a:extLst>
            </p:cNvPr>
            <p:cNvSpPr txBox="1"/>
            <p:nvPr/>
          </p:nvSpPr>
          <p:spPr>
            <a:xfrm>
              <a:off x="3996048" y="1965875"/>
              <a:ext cx="1862348" cy="325074"/>
            </a:xfrm>
            <a:prstGeom prst="rect">
              <a:avLst/>
            </a:prstGeom>
            <a:noFill/>
          </p:spPr>
          <p:txBody>
            <a:bodyPr wrap="square" rtlCol="0">
              <a:spAutoFit/>
            </a:bodyPr>
            <a:lstStyle/>
            <a:p>
              <a:pPr algn="ctr"/>
              <a:r>
                <a:rPr lang="en-US" sz="600" b="1" dirty="0"/>
                <a:t>Schema</a:t>
              </a:r>
            </a:p>
          </p:txBody>
        </p:sp>
        <p:sp>
          <p:nvSpPr>
            <p:cNvPr id="13" name="TextBox 12">
              <a:extLst>
                <a:ext uri="{FF2B5EF4-FFF2-40B4-BE49-F238E27FC236}">
                  <a16:creationId xmlns:a16="http://schemas.microsoft.com/office/drawing/2014/main" id="{95F76941-9D98-4F41-9F5B-F6A68782772D}"/>
                </a:ext>
              </a:extLst>
            </p:cNvPr>
            <p:cNvSpPr txBox="1"/>
            <p:nvPr/>
          </p:nvSpPr>
          <p:spPr>
            <a:xfrm>
              <a:off x="685916" y="3316461"/>
              <a:ext cx="1755971" cy="595969"/>
            </a:xfrm>
            <a:prstGeom prst="rect">
              <a:avLst/>
            </a:prstGeom>
            <a:noFill/>
          </p:spPr>
          <p:txBody>
            <a:bodyPr wrap="square" rtlCol="0">
              <a:spAutoFit/>
            </a:bodyPr>
            <a:lstStyle/>
            <a:p>
              <a:pPr algn="ctr"/>
              <a:r>
                <a:rPr lang="en-US" sz="800" b="1" dirty="0"/>
                <a:t>Narrative</a:t>
              </a:r>
            </a:p>
            <a:p>
              <a:pPr algn="ctr"/>
              <a:r>
                <a:rPr lang="en-US" sz="800" b="1" dirty="0"/>
                <a:t>Theory</a:t>
              </a:r>
            </a:p>
          </p:txBody>
        </p:sp>
        <p:sp>
          <p:nvSpPr>
            <p:cNvPr id="14" name="Circular Arrow 19">
              <a:extLst>
                <a:ext uri="{FF2B5EF4-FFF2-40B4-BE49-F238E27FC236}">
                  <a16:creationId xmlns:a16="http://schemas.microsoft.com/office/drawing/2014/main" id="{4F042CA7-EDCF-4995-B853-9F50DCFE989E}"/>
                </a:ext>
              </a:extLst>
            </p:cNvPr>
            <p:cNvSpPr/>
            <p:nvPr/>
          </p:nvSpPr>
          <p:spPr>
            <a:xfrm rot="19141279" flipH="1" flipV="1">
              <a:off x="6749477" y="2542664"/>
              <a:ext cx="1881525" cy="1835677"/>
            </a:xfrm>
            <a:prstGeom prst="circularArrow">
              <a:avLst>
                <a:gd name="adj1" fmla="val 6355"/>
                <a:gd name="adj2" fmla="val 1142319"/>
                <a:gd name="adj3" fmla="val 20763911"/>
                <a:gd name="adj4" fmla="val 10800000"/>
                <a:gd name="adj5" fmla="val 11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solidFill>
                  <a:schemeClr val="tx1"/>
                </a:solidFill>
              </a:endParaRPr>
            </a:p>
          </p:txBody>
        </p:sp>
        <p:sp>
          <p:nvSpPr>
            <p:cNvPr id="15" name="Circular Arrow 26">
              <a:extLst>
                <a:ext uri="{FF2B5EF4-FFF2-40B4-BE49-F238E27FC236}">
                  <a16:creationId xmlns:a16="http://schemas.microsoft.com/office/drawing/2014/main" id="{BFF75439-F484-4762-894B-0D031A9B93DB}"/>
                </a:ext>
              </a:extLst>
            </p:cNvPr>
            <p:cNvSpPr/>
            <p:nvPr/>
          </p:nvSpPr>
          <p:spPr>
            <a:xfrm rot="8118317" flipV="1">
              <a:off x="2754601" y="2503391"/>
              <a:ext cx="1839571" cy="1835677"/>
            </a:xfrm>
            <a:prstGeom prst="circularArrow">
              <a:avLst>
                <a:gd name="adj1" fmla="val 7499"/>
                <a:gd name="adj2" fmla="val 1142319"/>
                <a:gd name="adj3" fmla="val 20819158"/>
                <a:gd name="adj4" fmla="val 10800000"/>
                <a:gd name="adj5" fmla="val 11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solidFill>
                  <a:srgbClr val="FF9300"/>
                </a:solidFill>
              </a:endParaRPr>
            </a:p>
          </p:txBody>
        </p:sp>
        <p:pic>
          <p:nvPicPr>
            <p:cNvPr id="16" name="Picture 15">
              <a:extLst>
                <a:ext uri="{FF2B5EF4-FFF2-40B4-BE49-F238E27FC236}">
                  <a16:creationId xmlns:a16="http://schemas.microsoft.com/office/drawing/2014/main" id="{6265DCC3-F150-4EB3-8AD2-5D31D66DA12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0864565">
              <a:off x="4746973" y="2888233"/>
              <a:ext cx="1940618" cy="1960244"/>
            </a:xfrm>
            <a:prstGeom prst="rect">
              <a:avLst/>
            </a:prstGeom>
            <a:effectLst/>
          </p:spPr>
        </p:pic>
        <p:sp>
          <p:nvSpPr>
            <p:cNvPr id="17" name="TextBox 16">
              <a:extLst>
                <a:ext uri="{FF2B5EF4-FFF2-40B4-BE49-F238E27FC236}">
                  <a16:creationId xmlns:a16="http://schemas.microsoft.com/office/drawing/2014/main" id="{3AA33B39-5D4C-43D3-AD78-EAF20740AD79}"/>
                </a:ext>
              </a:extLst>
            </p:cNvPr>
            <p:cNvSpPr txBox="1"/>
            <p:nvPr/>
          </p:nvSpPr>
          <p:spPr>
            <a:xfrm>
              <a:off x="5062807" y="3588139"/>
              <a:ext cx="1202901" cy="595969"/>
            </a:xfrm>
            <a:prstGeom prst="rect">
              <a:avLst/>
            </a:prstGeom>
            <a:noFill/>
          </p:spPr>
          <p:txBody>
            <a:bodyPr wrap="square" rtlCol="0">
              <a:spAutoFit/>
            </a:bodyPr>
            <a:lstStyle/>
            <a:p>
              <a:pPr algn="ctr"/>
              <a:r>
                <a:rPr lang="en-US" sz="800" b="1" dirty="0"/>
                <a:t>Narrative Interview</a:t>
              </a:r>
            </a:p>
          </p:txBody>
        </p:sp>
      </p:grpSp>
      <p:sp>
        <p:nvSpPr>
          <p:cNvPr id="22" name="Rectangle 21">
            <a:extLst>
              <a:ext uri="{FF2B5EF4-FFF2-40B4-BE49-F238E27FC236}">
                <a16:creationId xmlns:a16="http://schemas.microsoft.com/office/drawing/2014/main" id="{C92C9E81-2B68-4807-B2E5-36E946B7A0F8}"/>
              </a:ext>
            </a:extLst>
          </p:cNvPr>
          <p:cNvSpPr/>
          <p:nvPr/>
        </p:nvSpPr>
        <p:spPr>
          <a:xfrm>
            <a:off x="499590" y="1485780"/>
            <a:ext cx="6427911"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FF9300"/>
                </a:solidFill>
              </a:rPr>
              <a:t>Episodic future thinking </a:t>
            </a:r>
            <a:r>
              <a:rPr lang="en-US" dirty="0"/>
              <a:t>can be applied to extend the temporal window in which an individual integrates the value of rewards. </a:t>
            </a:r>
          </a:p>
          <a:p>
            <a:pPr marL="285750" indent="-285750">
              <a:buFont typeface="Arial" panose="020B0604020202020204" pitchFamily="34" charset="0"/>
              <a:buChar char="•"/>
            </a:pPr>
            <a:r>
              <a:rPr lang="en-US" dirty="0">
                <a:solidFill>
                  <a:srgbClr val="FF9300"/>
                </a:solidFill>
              </a:rPr>
              <a:t>VR</a:t>
            </a:r>
            <a:r>
              <a:rPr lang="en-US" dirty="0"/>
              <a:t> can facilitate EFT by providing realistic contexts, cues and activities to represent future experiences. </a:t>
            </a:r>
          </a:p>
          <a:p>
            <a:pPr marL="285750" indent="-285750">
              <a:buFont typeface="Arial" panose="020B0604020202020204" pitchFamily="34" charset="0"/>
              <a:buChar char="•"/>
            </a:pPr>
            <a:r>
              <a:rPr lang="en-US" dirty="0">
                <a:solidFill>
                  <a:srgbClr val="FF9300"/>
                </a:solidFill>
              </a:rPr>
              <a:t>Schema theory</a:t>
            </a:r>
            <a:r>
              <a:rPr lang="en-US" dirty="0"/>
              <a:t> is applied to determine the patterns of thoughts and behaviors relevant for envisioning future events for designing VR experience to facilitate EFT.</a:t>
            </a:r>
          </a:p>
        </p:txBody>
      </p:sp>
    </p:spTree>
    <p:extLst>
      <p:ext uri="{BB962C8B-B14F-4D97-AF65-F5344CB8AC3E}">
        <p14:creationId xmlns:p14="http://schemas.microsoft.com/office/powerpoint/2010/main" val="2390153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1A719-648C-4A48-B7F6-F8A3A362F6F2}"/>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1A2AC9FD-9AA9-447F-AC80-2C55CC110981}"/>
              </a:ext>
            </a:extLst>
          </p:cNvPr>
          <p:cNvSpPr>
            <a:spLocks noGrp="1"/>
          </p:cNvSpPr>
          <p:nvPr>
            <p:ph idx="1"/>
          </p:nvPr>
        </p:nvSpPr>
        <p:spPr/>
        <p:txBody>
          <a:bodyPr>
            <a:normAutofit fontScale="55000" lnSpcReduction="20000"/>
          </a:bodyPr>
          <a:lstStyle/>
          <a:p>
            <a:pPr marL="0" indent="0">
              <a:buNone/>
            </a:pPr>
            <a:r>
              <a:rPr lang="en-US" dirty="0"/>
              <a:t>1. National Institute on Drug Abuse. (2018, July 2). Commonly Abused Drugs Charts.</a:t>
            </a:r>
          </a:p>
          <a:p>
            <a:pPr marL="0" indent="0">
              <a:buNone/>
            </a:pPr>
            <a:r>
              <a:rPr lang="en-US" dirty="0"/>
              <a:t>2. Sacks, J. J., Gonzales, K. R., </a:t>
            </a:r>
            <a:r>
              <a:rPr lang="en-US" dirty="0" err="1"/>
              <a:t>Bouchery</a:t>
            </a:r>
            <a:r>
              <a:rPr lang="en-US" dirty="0"/>
              <a:t>, E. E., </a:t>
            </a:r>
            <a:r>
              <a:rPr lang="en-US" dirty="0" err="1"/>
              <a:t>Tomedi</a:t>
            </a:r>
            <a:r>
              <a:rPr lang="en-US" dirty="0"/>
              <a:t>, L. E., &amp; Brewer, R. D. (2015). 2010 national and state costs of excessive alcohol consumption. American Journal of Preventive Medicine, 49(5), e73–e79.</a:t>
            </a:r>
          </a:p>
          <a:p>
            <a:pPr marL="0" indent="0">
              <a:buNone/>
            </a:pPr>
            <a:r>
              <a:rPr lang="en-US" dirty="0"/>
              <a:t>3. H. Park and M. Bloch, “How the Epidemic of Drug Overdose Deaths Rippled Across America,” The New York Times, 19-Jan-2016.</a:t>
            </a:r>
          </a:p>
          <a:p>
            <a:pPr marL="0" indent="0">
              <a:buNone/>
            </a:pPr>
            <a:r>
              <a:rPr lang="en-US" dirty="0"/>
              <a:t>4. Bickel, W. K., Stein, J. S., Moody, L. N., Snider, S. E., </a:t>
            </a:r>
            <a:r>
              <a:rPr lang="en-US" dirty="0" err="1"/>
              <a:t>Mellis</a:t>
            </a:r>
            <a:r>
              <a:rPr lang="en-US" dirty="0"/>
              <a:t>, A. M., &amp; </a:t>
            </a:r>
            <a:r>
              <a:rPr lang="en-US" dirty="0" err="1"/>
              <a:t>Quisenberry</a:t>
            </a:r>
            <a:r>
              <a:rPr lang="en-US" dirty="0"/>
              <a:t>, A. J. (2017). Toward narrative theory: Interventions for reinforcer pathology in health behavior. In Impulsivity (pp. 227-267). Springer, Cham.</a:t>
            </a:r>
          </a:p>
          <a:p>
            <a:pPr marL="0" indent="0">
              <a:buNone/>
            </a:pPr>
            <a:r>
              <a:rPr lang="en-US" dirty="0"/>
              <a:t>5. “Public Speaking Simulator - WEARVR.” [Online]. Available: https://www.wearvr.com/apps/public-speaking-simulator. [Accessed: 20-Jan-2019].</a:t>
            </a:r>
          </a:p>
          <a:p>
            <a:pPr marL="0" indent="0">
              <a:buNone/>
            </a:pPr>
            <a:r>
              <a:rPr lang="en-US" dirty="0"/>
              <a:t>6. “Virtual Reality Arachnophobia Therapy Is A Definite Nope | </a:t>
            </a:r>
            <a:r>
              <a:rPr lang="en-US" dirty="0" err="1"/>
              <a:t>Kotaku</a:t>
            </a:r>
            <a:r>
              <a:rPr lang="en-US" dirty="0"/>
              <a:t> Australia.” [Online]. Available: https://www.kotaku.com.au/2016/06/virtual-reality-arachnophobia-therapy-is-a-definite-nope/. [Accessed: 20-Jan-2019].</a:t>
            </a:r>
          </a:p>
          <a:p>
            <a:pPr marL="0" indent="0">
              <a:buNone/>
            </a:pPr>
            <a:r>
              <a:rPr lang="en-US" dirty="0"/>
              <a:t>7. K. A. </a:t>
            </a:r>
            <a:r>
              <a:rPr lang="en-US" dirty="0" err="1"/>
              <a:t>Hirchak</a:t>
            </a:r>
            <a:r>
              <a:rPr lang="en-US" dirty="0"/>
              <a:t> and S. M. Murphy, “Assessing differences in the availability of opioid addiction therapy options: Rural versus urban and American Indian reservation versus </a:t>
            </a:r>
            <a:r>
              <a:rPr lang="en-US" dirty="0" err="1"/>
              <a:t>nonreservation</a:t>
            </a:r>
            <a:r>
              <a:rPr lang="en-US" dirty="0"/>
              <a:t>,” The Journal of Rural Health, vol. 33, no. 1, pp. 102–109, 2017.</a:t>
            </a:r>
          </a:p>
          <a:p>
            <a:pPr marL="0" indent="0">
              <a:buNone/>
            </a:pPr>
            <a:r>
              <a:rPr lang="en-US" dirty="0"/>
              <a:t>8. “How Virtual Reality Is Being Used to Treat Eating Disorders - WSJ.” [Online]. Available: https://www.wsj.com/articles/virtual-reality-is-being-used-to-treat-eating-disorders-1532537334. [Accessed: 20-Jan-2019].</a:t>
            </a:r>
          </a:p>
          <a:p>
            <a:pPr marL="0" indent="0">
              <a:buNone/>
            </a:pPr>
            <a:r>
              <a:rPr lang="en-US" dirty="0"/>
              <a:t>9. “Virtual Reality Training Can Aid in Stroke Recovery - Seeker.” [Online]. Available: https://www.seeker.com/tech/virtual-reality-training-can-help-people-recover-from-strokes. [Accessed: 20-Jan-2019].</a:t>
            </a:r>
          </a:p>
        </p:txBody>
      </p:sp>
      <p:sp>
        <p:nvSpPr>
          <p:cNvPr id="4" name="Slide Number Placeholder 3">
            <a:extLst>
              <a:ext uri="{FF2B5EF4-FFF2-40B4-BE49-F238E27FC236}">
                <a16:creationId xmlns:a16="http://schemas.microsoft.com/office/drawing/2014/main" id="{5999FA47-7975-485F-B009-5F530DE6E19C}"/>
              </a:ext>
            </a:extLst>
          </p:cNvPr>
          <p:cNvSpPr>
            <a:spLocks noGrp="1"/>
          </p:cNvSpPr>
          <p:nvPr>
            <p:ph type="sldNum" sz="quarter" idx="12"/>
          </p:nvPr>
        </p:nvSpPr>
        <p:spPr/>
        <p:txBody>
          <a:bodyPr/>
          <a:lstStyle/>
          <a:p>
            <a:fld id="{04368A0E-ECDD-6B4D-9728-E06C2571DE4F}" type="slidenum">
              <a:rPr lang="en-US" smtClean="0"/>
              <a:t>13</a:t>
            </a:fld>
            <a:endParaRPr lang="en-US"/>
          </a:p>
        </p:txBody>
      </p:sp>
    </p:spTree>
    <p:extLst>
      <p:ext uri="{BB962C8B-B14F-4D97-AF65-F5344CB8AC3E}">
        <p14:creationId xmlns:p14="http://schemas.microsoft.com/office/powerpoint/2010/main" val="1291322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A68758-5736-44D2-B0CF-AF215A350FBC}"/>
              </a:ext>
            </a:extLst>
          </p:cNvPr>
          <p:cNvSpPr/>
          <p:nvPr/>
        </p:nvSpPr>
        <p:spPr>
          <a:xfrm>
            <a:off x="1680210" y="3474269"/>
            <a:ext cx="3177540" cy="954107"/>
          </a:xfrm>
          <a:prstGeom prst="rect">
            <a:avLst/>
          </a:prstGeom>
        </p:spPr>
        <p:txBody>
          <a:bodyPr wrap="square">
            <a:spAutoFit/>
          </a:bodyPr>
          <a:lstStyle/>
          <a:p>
            <a:pPr algn="ctr"/>
            <a:r>
              <a:rPr lang="en-US" sz="3200" b="1" dirty="0">
                <a:solidFill>
                  <a:srgbClr val="4B0D0E"/>
                </a:solidFill>
                <a:latin typeface="Arial Rounded MT Bold" panose="020F0704030504030204" pitchFamily="34" charset="0"/>
              </a:rPr>
              <a:t>THANK YOU</a:t>
            </a:r>
          </a:p>
          <a:p>
            <a:pPr algn="ctr"/>
            <a:r>
              <a:rPr lang="en-US" sz="1200" dirty="0">
                <a:solidFill>
                  <a:srgbClr val="4B0D0E"/>
                </a:solidFill>
                <a:latin typeface="Arial Rounded MT Bold" panose="020F0704030504030204" pitchFamily="34" charset="0"/>
              </a:rPr>
              <a:t>Tianzi Wang, Virginia Tech</a:t>
            </a:r>
          </a:p>
          <a:p>
            <a:pPr algn="ctr"/>
            <a:r>
              <a:rPr lang="en-US" sz="1200" dirty="0">
                <a:solidFill>
                  <a:srgbClr val="4B0D0E"/>
                </a:solidFill>
                <a:latin typeface="Arial Rounded MT Bold" panose="020F0704030504030204" pitchFamily="34" charset="0"/>
              </a:rPr>
              <a:t>Email: tianzi@vt.edu</a:t>
            </a:r>
          </a:p>
        </p:txBody>
      </p:sp>
      <p:sp>
        <p:nvSpPr>
          <p:cNvPr id="3" name="Slide Number Placeholder 2">
            <a:extLst>
              <a:ext uri="{FF2B5EF4-FFF2-40B4-BE49-F238E27FC236}">
                <a16:creationId xmlns:a16="http://schemas.microsoft.com/office/drawing/2014/main" id="{52FDBA7A-D8A5-4E6D-B581-81DB92AEA001}"/>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385061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DC06-E0DC-402D-A2A6-EA04AE8BD2DE}"/>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13FA7442-8C87-4AC4-8CDF-2521807D6D25}"/>
              </a:ext>
            </a:extLst>
          </p:cNvPr>
          <p:cNvSpPr>
            <a:spLocks noGrp="1"/>
          </p:cNvSpPr>
          <p:nvPr>
            <p:ph idx="1"/>
          </p:nvPr>
        </p:nvSpPr>
        <p:spPr>
          <a:xfrm>
            <a:off x="493486" y="778811"/>
            <a:ext cx="8021864" cy="4262296"/>
          </a:xfrm>
        </p:spPr>
        <p:txBody>
          <a:bodyPr>
            <a:normAutofit/>
          </a:bodyPr>
          <a:lstStyle/>
          <a:p>
            <a:r>
              <a:rPr lang="en-US" sz="1800" dirty="0"/>
              <a:t>Substance use disorders (SUDs) present major health risks and economic burdens. </a:t>
            </a:r>
          </a:p>
          <a:p>
            <a:pPr lvl="1"/>
            <a:r>
              <a:rPr lang="en-US" sz="1600" dirty="0"/>
              <a:t>In the US, </a:t>
            </a:r>
            <a:r>
              <a:rPr lang="en-US" sz="1600" dirty="0">
                <a:solidFill>
                  <a:srgbClr val="FF9300"/>
                </a:solidFill>
              </a:rPr>
              <a:t>63,632 people </a:t>
            </a:r>
            <a:r>
              <a:rPr lang="en-US" sz="1600" dirty="0"/>
              <a:t>were killed by drug overdoses in 2016, </a:t>
            </a:r>
            <a:r>
              <a:rPr lang="en-US" sz="1600" dirty="0">
                <a:solidFill>
                  <a:srgbClr val="FF9300"/>
                </a:solidFill>
              </a:rPr>
              <a:t>66.4% </a:t>
            </a:r>
            <a:r>
              <a:rPr lang="en-US" sz="1600" dirty="0"/>
              <a:t>of these involving opioids (National Institute on Drug Abuse, 2018).</a:t>
            </a:r>
          </a:p>
          <a:p>
            <a:pPr lvl="1"/>
            <a:r>
              <a:rPr lang="en-US" sz="1600" dirty="0"/>
              <a:t>The cost of alcohol use disorder is </a:t>
            </a:r>
            <a:r>
              <a:rPr lang="en-US" sz="1600" dirty="0">
                <a:solidFill>
                  <a:srgbClr val="FF9300"/>
                </a:solidFill>
              </a:rPr>
              <a:t>$249 billion </a:t>
            </a:r>
            <a:r>
              <a:rPr lang="en-US" sz="1600" dirty="0"/>
              <a:t>annually in crime, health and lost productivity (Sacks et al, 2015).</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r>
              <a:rPr lang="en-US" sz="1800" dirty="0"/>
              <a:t>However, current healthcare systems face insufficient resources and accessibility deficiencies that challenge long term treatment for chronic diseases. </a:t>
            </a:r>
          </a:p>
        </p:txBody>
      </p:sp>
      <p:sp>
        <p:nvSpPr>
          <p:cNvPr id="4" name="Slide Number Placeholder 3">
            <a:extLst>
              <a:ext uri="{FF2B5EF4-FFF2-40B4-BE49-F238E27FC236}">
                <a16:creationId xmlns:a16="http://schemas.microsoft.com/office/drawing/2014/main" id="{ED53C175-4599-4158-B6E4-A8CAEFAAF776}"/>
              </a:ext>
            </a:extLst>
          </p:cNvPr>
          <p:cNvSpPr>
            <a:spLocks noGrp="1"/>
          </p:cNvSpPr>
          <p:nvPr>
            <p:ph type="sldNum" sz="quarter" idx="12"/>
          </p:nvPr>
        </p:nvSpPr>
        <p:spPr/>
        <p:txBody>
          <a:bodyPr/>
          <a:lstStyle/>
          <a:p>
            <a:fld id="{04368A0E-ECDD-6B4D-9728-E06C2571DE4F}" type="slidenum">
              <a:rPr lang="en-US" smtClean="0"/>
              <a:t>2</a:t>
            </a:fld>
            <a:endParaRPr lang="en-US"/>
          </a:p>
        </p:txBody>
      </p:sp>
      <p:graphicFrame>
        <p:nvGraphicFramePr>
          <p:cNvPr id="5" name="Chart 4">
            <a:extLst>
              <a:ext uri="{FF2B5EF4-FFF2-40B4-BE49-F238E27FC236}">
                <a16:creationId xmlns:a16="http://schemas.microsoft.com/office/drawing/2014/main" id="{56CB8969-F5D7-4CFE-879B-689AFD8BD80D}"/>
              </a:ext>
            </a:extLst>
          </p:cNvPr>
          <p:cNvGraphicFramePr>
            <a:graphicFrameLocks/>
          </p:cNvGraphicFramePr>
          <p:nvPr>
            <p:extLst>
              <p:ext uri="{D42A27DB-BD31-4B8C-83A1-F6EECF244321}">
                <p14:modId xmlns:p14="http://schemas.microsoft.com/office/powerpoint/2010/main" val="3020936376"/>
              </p:ext>
            </p:extLst>
          </p:nvPr>
        </p:nvGraphicFramePr>
        <p:xfrm>
          <a:off x="243914" y="2142579"/>
          <a:ext cx="4370575" cy="1959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61196701-6AEF-4E0A-9B0A-14720019AB69}"/>
              </a:ext>
            </a:extLst>
          </p:cNvPr>
          <p:cNvGraphicFramePr>
            <a:graphicFrameLocks/>
          </p:cNvGraphicFramePr>
          <p:nvPr>
            <p:extLst>
              <p:ext uri="{D42A27DB-BD31-4B8C-83A1-F6EECF244321}">
                <p14:modId xmlns:p14="http://schemas.microsoft.com/office/powerpoint/2010/main" val="3051422158"/>
              </p:ext>
            </p:extLst>
          </p:nvPr>
        </p:nvGraphicFramePr>
        <p:xfrm>
          <a:off x="4422121" y="2109994"/>
          <a:ext cx="4285597" cy="20965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799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2ECD-F889-4518-836F-BDC909DFC77E}"/>
              </a:ext>
            </a:extLst>
          </p:cNvPr>
          <p:cNvSpPr>
            <a:spLocks noGrp="1"/>
          </p:cNvSpPr>
          <p:nvPr>
            <p:ph type="title"/>
          </p:nvPr>
        </p:nvSpPr>
        <p:spPr/>
        <p:txBody>
          <a:bodyPr>
            <a:normAutofit fontScale="90000"/>
          </a:bodyPr>
          <a:lstStyle/>
          <a:p>
            <a:r>
              <a:rPr lang="en-US" dirty="0"/>
              <a:t>Overdose deaths per 100,000, United States</a:t>
            </a:r>
          </a:p>
        </p:txBody>
      </p:sp>
      <p:sp>
        <p:nvSpPr>
          <p:cNvPr id="4" name="Slide Number Placeholder 3">
            <a:extLst>
              <a:ext uri="{FF2B5EF4-FFF2-40B4-BE49-F238E27FC236}">
                <a16:creationId xmlns:a16="http://schemas.microsoft.com/office/drawing/2014/main" id="{0FD2C507-8E31-403F-A4D8-4DF0B6D06152}"/>
              </a:ext>
            </a:extLst>
          </p:cNvPr>
          <p:cNvSpPr>
            <a:spLocks noGrp="1"/>
          </p:cNvSpPr>
          <p:nvPr>
            <p:ph type="sldNum" sz="quarter" idx="12"/>
          </p:nvPr>
        </p:nvSpPr>
        <p:spPr/>
        <p:txBody>
          <a:bodyPr/>
          <a:lstStyle/>
          <a:p>
            <a:fld id="{04368A0E-ECDD-6B4D-9728-E06C2571DE4F}" type="slidenum">
              <a:rPr lang="en-US" smtClean="0"/>
              <a:t>3</a:t>
            </a:fld>
            <a:endParaRPr lang="en-US"/>
          </a:p>
        </p:txBody>
      </p:sp>
      <p:pic>
        <p:nvPicPr>
          <p:cNvPr id="5" name="Content Placeholder 4">
            <a:extLst>
              <a:ext uri="{FF2B5EF4-FFF2-40B4-BE49-F238E27FC236}">
                <a16:creationId xmlns:a16="http://schemas.microsoft.com/office/drawing/2014/main" id="{0A25E4CE-2158-4457-B9EA-A42F7B6718B1}"/>
              </a:ext>
            </a:extLst>
          </p:cNvPr>
          <p:cNvPicPr>
            <a:picLocks noGrp="1" noChangeAspect="1"/>
          </p:cNvPicPr>
          <p:nvPr>
            <p:ph idx="1"/>
          </p:nvPr>
        </p:nvPicPr>
        <p:blipFill>
          <a:blip r:embed="rId3"/>
          <a:stretch>
            <a:fillRect/>
          </a:stretch>
        </p:blipFill>
        <p:spPr>
          <a:xfrm>
            <a:off x="1819721" y="790575"/>
            <a:ext cx="5369620" cy="3735388"/>
          </a:xfrm>
          <a:prstGeom prst="rect">
            <a:avLst/>
          </a:prstGeom>
        </p:spPr>
      </p:pic>
      <p:sp>
        <p:nvSpPr>
          <p:cNvPr id="6" name="Rectangle 5">
            <a:extLst>
              <a:ext uri="{FF2B5EF4-FFF2-40B4-BE49-F238E27FC236}">
                <a16:creationId xmlns:a16="http://schemas.microsoft.com/office/drawing/2014/main" id="{65A9D1F3-CB2F-480D-A68C-F62181D7BD26}"/>
              </a:ext>
            </a:extLst>
          </p:cNvPr>
          <p:cNvSpPr/>
          <p:nvPr/>
        </p:nvSpPr>
        <p:spPr>
          <a:xfrm>
            <a:off x="6807831" y="4513347"/>
            <a:ext cx="1486304" cy="230832"/>
          </a:xfrm>
          <a:prstGeom prst="rect">
            <a:avLst/>
          </a:prstGeom>
        </p:spPr>
        <p:txBody>
          <a:bodyPr wrap="none">
            <a:spAutoFit/>
          </a:bodyPr>
          <a:lstStyle/>
          <a:p>
            <a:r>
              <a:rPr lang="en-US" sz="900" dirty="0"/>
              <a:t>(H. Park and M. Bloch 2016)</a:t>
            </a:r>
          </a:p>
        </p:txBody>
      </p:sp>
    </p:spTree>
    <p:extLst>
      <p:ext uri="{BB962C8B-B14F-4D97-AF65-F5344CB8AC3E}">
        <p14:creationId xmlns:p14="http://schemas.microsoft.com/office/powerpoint/2010/main" val="2486463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77FA-8CC8-4AF3-84D6-776EA2141E25}"/>
              </a:ext>
            </a:extLst>
          </p:cNvPr>
          <p:cNvSpPr>
            <a:spLocks noGrp="1"/>
          </p:cNvSpPr>
          <p:nvPr>
            <p:ph type="title"/>
          </p:nvPr>
        </p:nvSpPr>
        <p:spPr/>
        <p:txBody>
          <a:bodyPr/>
          <a:lstStyle/>
          <a:p>
            <a:r>
              <a:rPr lang="en-US" dirty="0"/>
              <a:t>Narrative theory</a:t>
            </a:r>
          </a:p>
        </p:txBody>
      </p:sp>
      <p:sp>
        <p:nvSpPr>
          <p:cNvPr id="4" name="Slide Number Placeholder 3">
            <a:extLst>
              <a:ext uri="{FF2B5EF4-FFF2-40B4-BE49-F238E27FC236}">
                <a16:creationId xmlns:a16="http://schemas.microsoft.com/office/drawing/2014/main" id="{04FD4566-BBA4-49A8-8398-B645883A96BE}"/>
              </a:ext>
            </a:extLst>
          </p:cNvPr>
          <p:cNvSpPr>
            <a:spLocks noGrp="1"/>
          </p:cNvSpPr>
          <p:nvPr>
            <p:ph type="sldNum" sz="quarter" idx="12"/>
          </p:nvPr>
        </p:nvSpPr>
        <p:spPr/>
        <p:txBody>
          <a:bodyPr/>
          <a:lstStyle/>
          <a:p>
            <a:fld id="{04368A0E-ECDD-6B4D-9728-E06C2571DE4F}" type="slidenum">
              <a:rPr lang="en-US" smtClean="0"/>
              <a:t>4</a:t>
            </a:fld>
            <a:endParaRPr lang="en-US"/>
          </a:p>
        </p:txBody>
      </p:sp>
      <p:grpSp>
        <p:nvGrpSpPr>
          <p:cNvPr id="17" name="Group 16">
            <a:extLst>
              <a:ext uri="{FF2B5EF4-FFF2-40B4-BE49-F238E27FC236}">
                <a16:creationId xmlns:a16="http://schemas.microsoft.com/office/drawing/2014/main" id="{64638A4F-5EDE-4D7B-92D0-BD7EFD06746E}"/>
              </a:ext>
            </a:extLst>
          </p:cNvPr>
          <p:cNvGrpSpPr/>
          <p:nvPr/>
        </p:nvGrpSpPr>
        <p:grpSpPr>
          <a:xfrm>
            <a:off x="698737" y="2719334"/>
            <a:ext cx="3873263" cy="1950567"/>
            <a:chOff x="557027" y="1337729"/>
            <a:chExt cx="4942801" cy="2519339"/>
          </a:xfrm>
        </p:grpSpPr>
        <p:grpSp>
          <p:nvGrpSpPr>
            <p:cNvPr id="5" name="Group 4">
              <a:extLst>
                <a:ext uri="{FF2B5EF4-FFF2-40B4-BE49-F238E27FC236}">
                  <a16:creationId xmlns:a16="http://schemas.microsoft.com/office/drawing/2014/main" id="{C14CFE6D-F17F-49F7-AF4C-7BFF8092E93B}"/>
                </a:ext>
              </a:extLst>
            </p:cNvPr>
            <p:cNvGrpSpPr/>
            <p:nvPr/>
          </p:nvGrpSpPr>
          <p:grpSpPr>
            <a:xfrm>
              <a:off x="656297" y="2454439"/>
              <a:ext cx="4843531" cy="1402629"/>
              <a:chOff x="1881398" y="3334570"/>
              <a:chExt cx="5202506" cy="1523227"/>
            </a:xfrm>
          </p:grpSpPr>
          <p:sp>
            <p:nvSpPr>
              <p:cNvPr id="6" name="Isosceles Triangle 5">
                <a:extLst>
                  <a:ext uri="{FF2B5EF4-FFF2-40B4-BE49-F238E27FC236}">
                    <a16:creationId xmlns:a16="http://schemas.microsoft.com/office/drawing/2014/main" id="{20842A4E-2D14-4326-AA1C-8758D013F136}"/>
                  </a:ext>
                </a:extLst>
              </p:cNvPr>
              <p:cNvSpPr/>
              <p:nvPr/>
            </p:nvSpPr>
            <p:spPr>
              <a:xfrm>
                <a:off x="3676666" y="4239725"/>
                <a:ext cx="825910" cy="54569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B7EFC2D-0044-4ACB-A9AE-A419E12760A1}"/>
                  </a:ext>
                </a:extLst>
              </p:cNvPr>
              <p:cNvCxnSpPr/>
              <p:nvPr/>
            </p:nvCxnSpPr>
            <p:spPr>
              <a:xfrm flipV="1">
                <a:off x="2747867" y="3938178"/>
                <a:ext cx="2683509" cy="560297"/>
              </a:xfrm>
              <a:prstGeom prst="line">
                <a:avLst/>
              </a:prstGeom>
              <a:ln w="76200"/>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33E1832-2918-4B20-A1CC-8DD71AADAC28}"/>
                  </a:ext>
                </a:extLst>
              </p:cNvPr>
              <p:cNvSpPr/>
              <p:nvPr/>
            </p:nvSpPr>
            <p:spPr>
              <a:xfrm>
                <a:off x="1881398" y="3687869"/>
                <a:ext cx="1732937" cy="5973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Impulsive</a:t>
                </a:r>
              </a:p>
            </p:txBody>
          </p:sp>
          <p:sp>
            <p:nvSpPr>
              <p:cNvPr id="9" name="Oval 8">
                <a:extLst>
                  <a:ext uri="{FF2B5EF4-FFF2-40B4-BE49-F238E27FC236}">
                    <a16:creationId xmlns:a16="http://schemas.microsoft.com/office/drawing/2014/main" id="{11A70563-E55A-41D6-90E9-FE782EA80177}"/>
                  </a:ext>
                </a:extLst>
              </p:cNvPr>
              <p:cNvSpPr/>
              <p:nvPr/>
            </p:nvSpPr>
            <p:spPr>
              <a:xfrm>
                <a:off x="4152787" y="3334570"/>
                <a:ext cx="1732937" cy="5973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Executive</a:t>
                </a:r>
              </a:p>
            </p:txBody>
          </p:sp>
          <p:sp>
            <p:nvSpPr>
              <p:cNvPr id="10" name="TextBox 9">
                <a:extLst>
                  <a:ext uri="{FF2B5EF4-FFF2-40B4-BE49-F238E27FC236}">
                    <a16:creationId xmlns:a16="http://schemas.microsoft.com/office/drawing/2014/main" id="{BD41DA5D-272C-446A-A2C3-0A44AD1099B6}"/>
                  </a:ext>
                </a:extLst>
              </p:cNvPr>
              <p:cNvSpPr txBox="1"/>
              <p:nvPr/>
            </p:nvSpPr>
            <p:spPr>
              <a:xfrm>
                <a:off x="4400395" y="4426095"/>
                <a:ext cx="2683509" cy="431702"/>
              </a:xfrm>
              <a:prstGeom prst="rect">
                <a:avLst/>
              </a:prstGeom>
              <a:noFill/>
            </p:spPr>
            <p:txBody>
              <a:bodyPr wrap="square" rtlCol="0">
                <a:spAutoFit/>
              </a:bodyPr>
              <a:lstStyle/>
              <a:p>
                <a:pPr lvl="0"/>
                <a:r>
                  <a:rPr lang="en-US" sz="1400" dirty="0"/>
                  <a:t>D</a:t>
                </a:r>
                <a:r>
                  <a:rPr lang="en" sz="1400" dirty="0"/>
                  <a:t>ecision system</a:t>
                </a:r>
              </a:p>
            </p:txBody>
          </p:sp>
        </p:grpSp>
        <p:sp>
          <p:nvSpPr>
            <p:cNvPr id="12" name="Rounded Rectangle 29">
              <a:extLst>
                <a:ext uri="{FF2B5EF4-FFF2-40B4-BE49-F238E27FC236}">
                  <a16:creationId xmlns:a16="http://schemas.microsoft.com/office/drawing/2014/main" id="{2DF3ECEE-F335-4868-A0BC-15518507634D}"/>
                </a:ext>
              </a:extLst>
            </p:cNvPr>
            <p:cNvSpPr/>
            <p:nvPr/>
          </p:nvSpPr>
          <p:spPr>
            <a:xfrm>
              <a:off x="3138870" y="1673525"/>
              <a:ext cx="1445816" cy="702779"/>
            </a:xfrm>
            <a:prstGeom prst="roundRect">
              <a:avLst>
                <a:gd name="adj" fmla="val 50000"/>
              </a:avLst>
            </a:prstGeom>
            <a:solidFill>
              <a:srgbClr val="92D050"/>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HEALTHY LIFE</a:t>
              </a:r>
            </a:p>
          </p:txBody>
        </p:sp>
        <p:pic>
          <p:nvPicPr>
            <p:cNvPr id="13" name="Picture 12">
              <a:extLst>
                <a:ext uri="{FF2B5EF4-FFF2-40B4-BE49-F238E27FC236}">
                  <a16:creationId xmlns:a16="http://schemas.microsoft.com/office/drawing/2014/main" id="{95EE18B8-365C-4C8F-9BA1-1AED6DF95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27" y="1337729"/>
              <a:ext cx="1071633" cy="1414398"/>
            </a:xfrm>
            <a:prstGeom prst="rect">
              <a:avLst/>
            </a:prstGeom>
            <a:effectLst>
              <a:outerShdw blurRad="76200" dir="13500000" sy="23000" kx="1200000" algn="br" rotWithShape="0">
                <a:prstClr val="black">
                  <a:alpha val="20000"/>
                </a:prstClr>
              </a:outerShdw>
            </a:effectLst>
          </p:spPr>
        </p:pic>
      </p:grpSp>
      <p:pic>
        <p:nvPicPr>
          <p:cNvPr id="16" name="Picture 15">
            <a:extLst>
              <a:ext uri="{FF2B5EF4-FFF2-40B4-BE49-F238E27FC236}">
                <a16:creationId xmlns:a16="http://schemas.microsoft.com/office/drawing/2014/main" id="{0CDCF7AE-C5A6-40EB-A959-693B24E3F8EA}"/>
              </a:ext>
            </a:extLst>
          </p:cNvPr>
          <p:cNvPicPr>
            <a:picLocks noChangeAspect="1"/>
          </p:cNvPicPr>
          <p:nvPr/>
        </p:nvPicPr>
        <p:blipFill>
          <a:blip r:embed="rId4"/>
          <a:stretch>
            <a:fillRect/>
          </a:stretch>
        </p:blipFill>
        <p:spPr>
          <a:xfrm>
            <a:off x="390503" y="775071"/>
            <a:ext cx="3574397" cy="1720704"/>
          </a:xfrm>
          <a:prstGeom prst="rect">
            <a:avLst/>
          </a:prstGeom>
        </p:spPr>
      </p:pic>
      <p:pic>
        <p:nvPicPr>
          <p:cNvPr id="18" name="Picture 17">
            <a:extLst>
              <a:ext uri="{FF2B5EF4-FFF2-40B4-BE49-F238E27FC236}">
                <a16:creationId xmlns:a16="http://schemas.microsoft.com/office/drawing/2014/main" id="{CA986DA1-F188-463E-8634-0028A81E96CC}"/>
              </a:ext>
            </a:extLst>
          </p:cNvPr>
          <p:cNvPicPr>
            <a:picLocks noChangeAspect="1"/>
          </p:cNvPicPr>
          <p:nvPr/>
        </p:nvPicPr>
        <p:blipFill>
          <a:blip r:embed="rId5"/>
          <a:stretch>
            <a:fillRect/>
          </a:stretch>
        </p:blipFill>
        <p:spPr>
          <a:xfrm>
            <a:off x="5038305" y="1068596"/>
            <a:ext cx="3205351" cy="29801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9" name="TextBox 18">
            <a:extLst>
              <a:ext uri="{FF2B5EF4-FFF2-40B4-BE49-F238E27FC236}">
                <a16:creationId xmlns:a16="http://schemas.microsoft.com/office/drawing/2014/main" id="{DAB47FA8-88B2-4827-A714-F1E6410A06D2}"/>
              </a:ext>
            </a:extLst>
          </p:cNvPr>
          <p:cNvSpPr txBox="1"/>
          <p:nvPr/>
        </p:nvSpPr>
        <p:spPr>
          <a:xfrm>
            <a:off x="5434912" y="4261657"/>
            <a:ext cx="2412135" cy="307777"/>
          </a:xfrm>
          <a:prstGeom prst="rect">
            <a:avLst/>
          </a:prstGeom>
          <a:noFill/>
        </p:spPr>
        <p:txBody>
          <a:bodyPr wrap="none" rtlCol="0">
            <a:spAutoFit/>
          </a:bodyPr>
          <a:lstStyle/>
          <a:p>
            <a:r>
              <a:rPr lang="en-US" sz="1400" dirty="0"/>
              <a:t>Narrative theory (Bickel, 2017)</a:t>
            </a:r>
          </a:p>
        </p:txBody>
      </p:sp>
      <p:grpSp>
        <p:nvGrpSpPr>
          <p:cNvPr id="25" name="Group 24">
            <a:extLst>
              <a:ext uri="{FF2B5EF4-FFF2-40B4-BE49-F238E27FC236}">
                <a16:creationId xmlns:a16="http://schemas.microsoft.com/office/drawing/2014/main" id="{481EEA6C-5354-4A20-9B82-43CB2F000226}"/>
              </a:ext>
            </a:extLst>
          </p:cNvPr>
          <p:cNvGrpSpPr/>
          <p:nvPr/>
        </p:nvGrpSpPr>
        <p:grpSpPr>
          <a:xfrm>
            <a:off x="1988355" y="2495775"/>
            <a:ext cx="378693" cy="483545"/>
            <a:chOff x="1889494" y="2495775"/>
            <a:chExt cx="544118" cy="763036"/>
          </a:xfrm>
        </p:grpSpPr>
        <p:sp>
          <p:nvSpPr>
            <p:cNvPr id="22" name="Arrow: Chevron 21">
              <a:extLst>
                <a:ext uri="{FF2B5EF4-FFF2-40B4-BE49-F238E27FC236}">
                  <a16:creationId xmlns:a16="http://schemas.microsoft.com/office/drawing/2014/main" id="{8BB4DD69-CB58-4B21-AD23-B253B5F39F14}"/>
                </a:ext>
              </a:extLst>
            </p:cNvPr>
            <p:cNvSpPr/>
            <p:nvPr/>
          </p:nvSpPr>
          <p:spPr>
            <a:xfrm rot="5400000">
              <a:off x="1998790" y="2386479"/>
              <a:ext cx="325526" cy="544118"/>
            </a:xfrm>
            <a:prstGeom prst="chevron">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3" name="Arrow: Chevron 22">
              <a:extLst>
                <a:ext uri="{FF2B5EF4-FFF2-40B4-BE49-F238E27FC236}">
                  <a16:creationId xmlns:a16="http://schemas.microsoft.com/office/drawing/2014/main" id="{9E72EAF7-FF09-403C-AD94-23232B1B81AF}"/>
                </a:ext>
              </a:extLst>
            </p:cNvPr>
            <p:cNvSpPr/>
            <p:nvPr/>
          </p:nvSpPr>
          <p:spPr>
            <a:xfrm rot="5400000">
              <a:off x="1998790" y="2610038"/>
              <a:ext cx="325526" cy="544118"/>
            </a:xfrm>
            <a:prstGeom prst="chevron">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718196B4-E81F-4730-9180-F259BFF90B74}"/>
                </a:ext>
              </a:extLst>
            </p:cNvPr>
            <p:cNvSpPr/>
            <p:nvPr/>
          </p:nvSpPr>
          <p:spPr>
            <a:xfrm rot="5400000">
              <a:off x="1998790" y="2823989"/>
              <a:ext cx="325526" cy="544118"/>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0" name="Group 29">
            <a:extLst>
              <a:ext uri="{FF2B5EF4-FFF2-40B4-BE49-F238E27FC236}">
                <a16:creationId xmlns:a16="http://schemas.microsoft.com/office/drawing/2014/main" id="{25AD06E7-8384-4F1C-9F25-D2B16C3C49E7}"/>
              </a:ext>
            </a:extLst>
          </p:cNvPr>
          <p:cNvGrpSpPr/>
          <p:nvPr/>
        </p:nvGrpSpPr>
        <p:grpSpPr>
          <a:xfrm rot="16200000">
            <a:off x="4275718" y="3675223"/>
            <a:ext cx="378693" cy="483545"/>
            <a:chOff x="1889494" y="2495775"/>
            <a:chExt cx="544118" cy="763036"/>
          </a:xfrm>
        </p:grpSpPr>
        <p:sp>
          <p:nvSpPr>
            <p:cNvPr id="31" name="Arrow: Chevron 30">
              <a:extLst>
                <a:ext uri="{FF2B5EF4-FFF2-40B4-BE49-F238E27FC236}">
                  <a16:creationId xmlns:a16="http://schemas.microsoft.com/office/drawing/2014/main" id="{11EA9942-B3AC-4A7C-9AC3-D4D248418964}"/>
                </a:ext>
              </a:extLst>
            </p:cNvPr>
            <p:cNvSpPr/>
            <p:nvPr/>
          </p:nvSpPr>
          <p:spPr>
            <a:xfrm rot="5400000">
              <a:off x="1998790" y="2386479"/>
              <a:ext cx="325526" cy="544118"/>
            </a:xfrm>
            <a:prstGeom prst="chevron">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6134FFF7-71DF-499F-BF2C-8B0522CE5991}"/>
                </a:ext>
              </a:extLst>
            </p:cNvPr>
            <p:cNvSpPr/>
            <p:nvPr/>
          </p:nvSpPr>
          <p:spPr>
            <a:xfrm rot="5400000">
              <a:off x="1998790" y="2610038"/>
              <a:ext cx="325526" cy="544118"/>
            </a:xfrm>
            <a:prstGeom prst="chevron">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Arrow: Chevron 32">
              <a:extLst>
                <a:ext uri="{FF2B5EF4-FFF2-40B4-BE49-F238E27FC236}">
                  <a16:creationId xmlns:a16="http://schemas.microsoft.com/office/drawing/2014/main" id="{16BD2A19-E676-48A2-806E-F7E97BBB2460}"/>
                </a:ext>
              </a:extLst>
            </p:cNvPr>
            <p:cNvSpPr/>
            <p:nvPr/>
          </p:nvSpPr>
          <p:spPr>
            <a:xfrm rot="5400000">
              <a:off x="1998790" y="2823989"/>
              <a:ext cx="325526" cy="544118"/>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688820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8372-6DCC-4805-8F87-A0AC67776210}"/>
              </a:ext>
            </a:extLst>
          </p:cNvPr>
          <p:cNvSpPr>
            <a:spLocks noGrp="1"/>
          </p:cNvSpPr>
          <p:nvPr>
            <p:ph type="title"/>
          </p:nvPr>
        </p:nvSpPr>
        <p:spPr/>
        <p:txBody>
          <a:bodyPr/>
          <a:lstStyle/>
          <a:p>
            <a:r>
              <a:rPr lang="en-US" dirty="0"/>
              <a:t>Episodic future thinking </a:t>
            </a:r>
          </a:p>
        </p:txBody>
      </p:sp>
      <p:sp>
        <p:nvSpPr>
          <p:cNvPr id="3" name="Content Placeholder 2">
            <a:extLst>
              <a:ext uri="{FF2B5EF4-FFF2-40B4-BE49-F238E27FC236}">
                <a16:creationId xmlns:a16="http://schemas.microsoft.com/office/drawing/2014/main" id="{1FE01A7B-0C09-4566-9DFE-867976D62FCA}"/>
              </a:ext>
            </a:extLst>
          </p:cNvPr>
          <p:cNvSpPr>
            <a:spLocks noGrp="1"/>
          </p:cNvSpPr>
          <p:nvPr>
            <p:ph idx="1"/>
          </p:nvPr>
        </p:nvSpPr>
        <p:spPr/>
        <p:txBody>
          <a:bodyPr>
            <a:normAutofit/>
          </a:bodyPr>
          <a:lstStyle/>
          <a:p>
            <a:r>
              <a:rPr lang="en-US" sz="2400" dirty="0"/>
              <a:t>Episodic future thinking (EFT) refers to projecting oneself into the future and pre-experiencing an event (</a:t>
            </a:r>
            <a:r>
              <a:rPr lang="en-US" sz="2400" dirty="0" err="1"/>
              <a:t>Atance</a:t>
            </a:r>
            <a:r>
              <a:rPr lang="en-US" sz="2400" dirty="0"/>
              <a:t> &amp; O’Neill, 2001).</a:t>
            </a:r>
          </a:p>
          <a:p>
            <a:r>
              <a:rPr lang="en-US" sz="2400" dirty="0"/>
              <a:t>Components:</a:t>
            </a:r>
          </a:p>
          <a:p>
            <a:pPr lvl="1"/>
            <a:r>
              <a:rPr lang="en-US" sz="2400" dirty="0"/>
              <a:t>Vivid details</a:t>
            </a:r>
          </a:p>
          <a:p>
            <a:pPr lvl="1"/>
            <a:r>
              <a:rPr lang="en-US" sz="2400" dirty="0"/>
              <a:t>Future oriented</a:t>
            </a:r>
          </a:p>
          <a:p>
            <a:pPr lvl="1"/>
            <a:r>
              <a:rPr lang="en-US" sz="2400" dirty="0"/>
              <a:t>For self</a:t>
            </a:r>
          </a:p>
          <a:p>
            <a:pPr lvl="1"/>
            <a:r>
              <a:rPr lang="en-US" sz="2400" dirty="0"/>
              <a:t>Positive</a:t>
            </a:r>
          </a:p>
        </p:txBody>
      </p:sp>
      <p:sp>
        <p:nvSpPr>
          <p:cNvPr id="4" name="Slide Number Placeholder 3">
            <a:extLst>
              <a:ext uri="{FF2B5EF4-FFF2-40B4-BE49-F238E27FC236}">
                <a16:creationId xmlns:a16="http://schemas.microsoft.com/office/drawing/2014/main" id="{931A7718-4132-41FD-8DFC-CDAF30886405}"/>
              </a:ext>
            </a:extLst>
          </p:cNvPr>
          <p:cNvSpPr>
            <a:spLocks noGrp="1"/>
          </p:cNvSpPr>
          <p:nvPr>
            <p:ph type="sldNum" sz="quarter" idx="12"/>
          </p:nvPr>
        </p:nvSpPr>
        <p:spPr/>
        <p:txBody>
          <a:bodyPr/>
          <a:lstStyle/>
          <a:p>
            <a:fld id="{04368A0E-ECDD-6B4D-9728-E06C2571DE4F}" type="slidenum">
              <a:rPr lang="en-US" smtClean="0"/>
              <a:t>5</a:t>
            </a:fld>
            <a:endParaRPr lang="en-US"/>
          </a:p>
        </p:txBody>
      </p:sp>
      <p:grpSp>
        <p:nvGrpSpPr>
          <p:cNvPr id="27" name="Group 26">
            <a:extLst>
              <a:ext uri="{FF2B5EF4-FFF2-40B4-BE49-F238E27FC236}">
                <a16:creationId xmlns:a16="http://schemas.microsoft.com/office/drawing/2014/main" id="{BE4E10BF-623D-4B29-8A3F-645E2907D07F}"/>
              </a:ext>
            </a:extLst>
          </p:cNvPr>
          <p:cNvGrpSpPr/>
          <p:nvPr/>
        </p:nvGrpSpPr>
        <p:grpSpPr>
          <a:xfrm>
            <a:off x="3640061" y="2980130"/>
            <a:ext cx="1370111" cy="1387156"/>
            <a:chOff x="4641219" y="2796294"/>
            <a:chExt cx="1638643" cy="1755689"/>
          </a:xfrm>
        </p:grpSpPr>
        <p:pic>
          <p:nvPicPr>
            <p:cNvPr id="28" name="Picture 27">
              <a:extLst>
                <a:ext uri="{FF2B5EF4-FFF2-40B4-BE49-F238E27FC236}">
                  <a16:creationId xmlns:a16="http://schemas.microsoft.com/office/drawing/2014/main" id="{3D46D53E-8566-4D22-BC67-9BE6BB08F124}"/>
                </a:ext>
              </a:extLst>
            </p:cNvPr>
            <p:cNvPicPr>
              <a:picLocks noChangeAspect="1"/>
            </p:cNvPicPr>
            <p:nvPr/>
          </p:nvPicPr>
          <p:blipFill rotWithShape="1">
            <a:blip r:embed="rId3">
              <a:extLst>
                <a:ext uri="{28A0092B-C50C-407E-A947-70E740481C1C}">
                  <a14:useLocalDpi xmlns:a14="http://schemas.microsoft.com/office/drawing/2010/main" val="0"/>
                </a:ext>
              </a:extLst>
            </a:blip>
            <a:srcRect l="9930" t="9330" r="14190" b="9369"/>
            <a:stretch/>
          </p:blipFill>
          <p:spPr>
            <a:xfrm>
              <a:off x="4641219" y="2796294"/>
              <a:ext cx="1638643" cy="1755689"/>
            </a:xfrm>
            <a:prstGeom prst="rect">
              <a:avLst/>
            </a:prstGeom>
          </p:spPr>
        </p:pic>
        <p:sp>
          <p:nvSpPr>
            <p:cNvPr id="29" name="TextBox 28">
              <a:extLst>
                <a:ext uri="{FF2B5EF4-FFF2-40B4-BE49-F238E27FC236}">
                  <a16:creationId xmlns:a16="http://schemas.microsoft.com/office/drawing/2014/main" id="{FC031C26-9D1D-4AC4-8D67-BA45D62780C5}"/>
                </a:ext>
              </a:extLst>
            </p:cNvPr>
            <p:cNvSpPr txBox="1"/>
            <p:nvPr/>
          </p:nvSpPr>
          <p:spPr>
            <a:xfrm>
              <a:off x="4929562" y="2981529"/>
              <a:ext cx="1321830" cy="66222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ln w="0"/>
                  <a:gradFill>
                    <a:gsLst>
                      <a:gs pos="21000">
                        <a:srgbClr val="53575C"/>
                      </a:gs>
                      <a:gs pos="88000">
                        <a:srgbClr val="C5C7CA"/>
                      </a:gs>
                    </a:gsLst>
                    <a:lin ang="5400000"/>
                  </a:gradFill>
                </a:rPr>
                <a:t>Future episodes</a:t>
              </a:r>
            </a:p>
          </p:txBody>
        </p:sp>
      </p:grpSp>
      <p:grpSp>
        <p:nvGrpSpPr>
          <p:cNvPr id="50" name="Group 49">
            <a:extLst>
              <a:ext uri="{FF2B5EF4-FFF2-40B4-BE49-F238E27FC236}">
                <a16:creationId xmlns:a16="http://schemas.microsoft.com/office/drawing/2014/main" id="{9B6227BC-CA4F-457F-BC4F-A652E99C417E}"/>
              </a:ext>
            </a:extLst>
          </p:cNvPr>
          <p:cNvGrpSpPr/>
          <p:nvPr/>
        </p:nvGrpSpPr>
        <p:grpSpPr>
          <a:xfrm>
            <a:off x="5155132" y="1677834"/>
            <a:ext cx="2580720" cy="1960918"/>
            <a:chOff x="978366" y="1149545"/>
            <a:chExt cx="5789756" cy="4309896"/>
          </a:xfrm>
        </p:grpSpPr>
        <p:pic>
          <p:nvPicPr>
            <p:cNvPr id="51" name="Picture 50">
              <a:extLst>
                <a:ext uri="{FF2B5EF4-FFF2-40B4-BE49-F238E27FC236}">
                  <a16:creationId xmlns:a16="http://schemas.microsoft.com/office/drawing/2014/main" id="{58EF1757-F842-47E8-A8E5-2D53E333AC38}"/>
                </a:ext>
              </a:extLst>
            </p:cNvPr>
            <p:cNvPicPr>
              <a:picLocks noChangeAspect="1"/>
            </p:cNvPicPr>
            <p:nvPr/>
          </p:nvPicPr>
          <p:blipFill>
            <a:blip r:embed="rId4"/>
            <a:stretch>
              <a:fillRect/>
            </a:stretch>
          </p:blipFill>
          <p:spPr>
            <a:xfrm>
              <a:off x="1041503" y="1149545"/>
              <a:ext cx="1333333" cy="1457143"/>
            </a:xfrm>
            <a:prstGeom prst="rect">
              <a:avLst/>
            </a:prstGeom>
          </p:spPr>
        </p:pic>
        <p:pic>
          <p:nvPicPr>
            <p:cNvPr id="52" name="Picture 51">
              <a:extLst>
                <a:ext uri="{FF2B5EF4-FFF2-40B4-BE49-F238E27FC236}">
                  <a16:creationId xmlns:a16="http://schemas.microsoft.com/office/drawing/2014/main" id="{F26FB0C7-7448-4504-944E-63517CFA4E86}"/>
                </a:ext>
              </a:extLst>
            </p:cNvPr>
            <p:cNvPicPr>
              <a:picLocks noChangeAspect="1"/>
            </p:cNvPicPr>
            <p:nvPr/>
          </p:nvPicPr>
          <p:blipFill>
            <a:blip r:embed="rId5"/>
            <a:stretch>
              <a:fillRect/>
            </a:stretch>
          </p:blipFill>
          <p:spPr>
            <a:xfrm>
              <a:off x="4175441" y="2933741"/>
              <a:ext cx="1428571" cy="1371429"/>
            </a:xfrm>
            <a:prstGeom prst="rect">
              <a:avLst/>
            </a:prstGeom>
          </p:spPr>
        </p:pic>
        <p:pic>
          <p:nvPicPr>
            <p:cNvPr id="53" name="Picture 52">
              <a:extLst>
                <a:ext uri="{FF2B5EF4-FFF2-40B4-BE49-F238E27FC236}">
                  <a16:creationId xmlns:a16="http://schemas.microsoft.com/office/drawing/2014/main" id="{700BBCA3-AD52-45A7-8D0A-8F5C79B28B07}"/>
                </a:ext>
              </a:extLst>
            </p:cNvPr>
            <p:cNvPicPr>
              <a:picLocks noChangeAspect="1"/>
            </p:cNvPicPr>
            <p:nvPr/>
          </p:nvPicPr>
          <p:blipFill>
            <a:blip r:embed="rId6"/>
            <a:stretch>
              <a:fillRect/>
            </a:stretch>
          </p:blipFill>
          <p:spPr>
            <a:xfrm>
              <a:off x="5604012" y="3866519"/>
              <a:ext cx="1164110" cy="1073400"/>
            </a:xfrm>
            <a:prstGeom prst="rect">
              <a:avLst/>
            </a:prstGeom>
          </p:spPr>
        </p:pic>
        <p:pic>
          <p:nvPicPr>
            <p:cNvPr id="54" name="Picture 53">
              <a:extLst>
                <a:ext uri="{FF2B5EF4-FFF2-40B4-BE49-F238E27FC236}">
                  <a16:creationId xmlns:a16="http://schemas.microsoft.com/office/drawing/2014/main" id="{F95FF696-DC9C-4AE6-AFE7-5296C752BCA2}"/>
                </a:ext>
              </a:extLst>
            </p:cNvPr>
            <p:cNvPicPr>
              <a:picLocks noChangeAspect="1"/>
            </p:cNvPicPr>
            <p:nvPr/>
          </p:nvPicPr>
          <p:blipFill>
            <a:blip r:embed="rId7"/>
            <a:stretch>
              <a:fillRect/>
            </a:stretch>
          </p:blipFill>
          <p:spPr>
            <a:xfrm>
              <a:off x="978366" y="4092987"/>
              <a:ext cx="1447619" cy="1114286"/>
            </a:xfrm>
            <a:prstGeom prst="rect">
              <a:avLst/>
            </a:prstGeom>
          </p:spPr>
        </p:pic>
        <p:pic>
          <p:nvPicPr>
            <p:cNvPr id="55" name="Picture 54">
              <a:extLst>
                <a:ext uri="{FF2B5EF4-FFF2-40B4-BE49-F238E27FC236}">
                  <a16:creationId xmlns:a16="http://schemas.microsoft.com/office/drawing/2014/main" id="{D3638879-9D91-48E5-9294-83F5CFC92C2F}"/>
                </a:ext>
              </a:extLst>
            </p:cNvPr>
            <p:cNvPicPr>
              <a:picLocks noChangeAspect="1"/>
            </p:cNvPicPr>
            <p:nvPr/>
          </p:nvPicPr>
          <p:blipFill>
            <a:blip r:embed="rId8"/>
            <a:stretch>
              <a:fillRect/>
            </a:stretch>
          </p:blipFill>
          <p:spPr>
            <a:xfrm>
              <a:off x="3697114" y="1579281"/>
              <a:ext cx="1023526" cy="1082860"/>
            </a:xfrm>
            <a:prstGeom prst="rect">
              <a:avLst/>
            </a:prstGeom>
          </p:spPr>
        </p:pic>
        <p:pic>
          <p:nvPicPr>
            <p:cNvPr id="56" name="Picture 55">
              <a:extLst>
                <a:ext uri="{FF2B5EF4-FFF2-40B4-BE49-F238E27FC236}">
                  <a16:creationId xmlns:a16="http://schemas.microsoft.com/office/drawing/2014/main" id="{0DE5FCEA-5968-4D65-905C-08AA19AF1F4B}"/>
                </a:ext>
              </a:extLst>
            </p:cNvPr>
            <p:cNvPicPr>
              <a:picLocks noChangeAspect="1"/>
            </p:cNvPicPr>
            <p:nvPr/>
          </p:nvPicPr>
          <p:blipFill>
            <a:blip r:embed="rId9"/>
            <a:stretch>
              <a:fillRect/>
            </a:stretch>
          </p:blipFill>
          <p:spPr>
            <a:xfrm>
              <a:off x="4266544" y="4379831"/>
              <a:ext cx="1152122" cy="1079610"/>
            </a:xfrm>
            <a:prstGeom prst="rect">
              <a:avLst/>
            </a:prstGeom>
          </p:spPr>
        </p:pic>
        <p:pic>
          <p:nvPicPr>
            <p:cNvPr id="57" name="Picture 56">
              <a:extLst>
                <a:ext uri="{FF2B5EF4-FFF2-40B4-BE49-F238E27FC236}">
                  <a16:creationId xmlns:a16="http://schemas.microsoft.com/office/drawing/2014/main" id="{5CEC82D3-7671-469C-8948-11B476139613}"/>
                </a:ext>
              </a:extLst>
            </p:cNvPr>
            <p:cNvPicPr>
              <a:picLocks noChangeAspect="1"/>
            </p:cNvPicPr>
            <p:nvPr/>
          </p:nvPicPr>
          <p:blipFill>
            <a:blip r:embed="rId10"/>
            <a:stretch>
              <a:fillRect/>
            </a:stretch>
          </p:blipFill>
          <p:spPr>
            <a:xfrm>
              <a:off x="5604012" y="2853399"/>
              <a:ext cx="1006959" cy="992875"/>
            </a:xfrm>
            <a:prstGeom prst="rect">
              <a:avLst/>
            </a:prstGeom>
          </p:spPr>
        </p:pic>
        <p:pic>
          <p:nvPicPr>
            <p:cNvPr id="58" name="Picture 57">
              <a:extLst>
                <a:ext uri="{FF2B5EF4-FFF2-40B4-BE49-F238E27FC236}">
                  <a16:creationId xmlns:a16="http://schemas.microsoft.com/office/drawing/2014/main" id="{D958E2F4-A20C-4864-9D8A-DA2463B30A3F}"/>
                </a:ext>
              </a:extLst>
            </p:cNvPr>
            <p:cNvPicPr>
              <a:picLocks noChangeAspect="1"/>
            </p:cNvPicPr>
            <p:nvPr/>
          </p:nvPicPr>
          <p:blipFill>
            <a:blip r:embed="rId11"/>
            <a:stretch>
              <a:fillRect/>
            </a:stretch>
          </p:blipFill>
          <p:spPr>
            <a:xfrm>
              <a:off x="2734963" y="4052397"/>
              <a:ext cx="1114141" cy="1195465"/>
            </a:xfrm>
            <a:prstGeom prst="rect">
              <a:avLst/>
            </a:prstGeom>
          </p:spPr>
        </p:pic>
        <p:pic>
          <p:nvPicPr>
            <p:cNvPr id="59" name="Picture 58">
              <a:extLst>
                <a:ext uri="{FF2B5EF4-FFF2-40B4-BE49-F238E27FC236}">
                  <a16:creationId xmlns:a16="http://schemas.microsoft.com/office/drawing/2014/main" id="{3AE53CAE-3315-49C4-A674-ED093B51D26A}"/>
                </a:ext>
              </a:extLst>
            </p:cNvPr>
            <p:cNvPicPr>
              <a:picLocks noChangeAspect="1"/>
            </p:cNvPicPr>
            <p:nvPr/>
          </p:nvPicPr>
          <p:blipFill>
            <a:blip r:embed="rId12"/>
            <a:stretch>
              <a:fillRect/>
            </a:stretch>
          </p:blipFill>
          <p:spPr>
            <a:xfrm>
              <a:off x="4873101" y="1561324"/>
              <a:ext cx="1322505" cy="1451771"/>
            </a:xfrm>
            <a:prstGeom prst="rect">
              <a:avLst/>
            </a:prstGeom>
          </p:spPr>
        </p:pic>
        <p:pic>
          <p:nvPicPr>
            <p:cNvPr id="60" name="Picture 59">
              <a:extLst>
                <a:ext uri="{FF2B5EF4-FFF2-40B4-BE49-F238E27FC236}">
                  <a16:creationId xmlns:a16="http://schemas.microsoft.com/office/drawing/2014/main" id="{09B6DBD0-88CA-435B-B81C-F101837A246B}"/>
                </a:ext>
              </a:extLst>
            </p:cNvPr>
            <p:cNvPicPr>
              <a:picLocks noChangeAspect="1"/>
            </p:cNvPicPr>
            <p:nvPr/>
          </p:nvPicPr>
          <p:blipFill>
            <a:blip r:embed="rId13"/>
            <a:stretch>
              <a:fillRect/>
            </a:stretch>
          </p:blipFill>
          <p:spPr>
            <a:xfrm>
              <a:off x="2537630" y="1730870"/>
              <a:ext cx="941598" cy="1094703"/>
            </a:xfrm>
            <a:prstGeom prst="rect">
              <a:avLst/>
            </a:prstGeom>
          </p:spPr>
        </p:pic>
        <p:pic>
          <p:nvPicPr>
            <p:cNvPr id="61" name="Picture 60">
              <a:extLst>
                <a:ext uri="{FF2B5EF4-FFF2-40B4-BE49-F238E27FC236}">
                  <a16:creationId xmlns:a16="http://schemas.microsoft.com/office/drawing/2014/main" id="{5CF1F93C-4D21-4AB7-ACD1-A0CEA4D5A03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8636" y="2832715"/>
              <a:ext cx="1034244" cy="1034244"/>
            </a:xfrm>
            <a:prstGeom prst="rect">
              <a:avLst/>
            </a:prstGeom>
          </p:spPr>
        </p:pic>
        <p:sp>
          <p:nvSpPr>
            <p:cNvPr id="62" name="TextBox 61">
              <a:extLst>
                <a:ext uri="{FF2B5EF4-FFF2-40B4-BE49-F238E27FC236}">
                  <a16:creationId xmlns:a16="http://schemas.microsoft.com/office/drawing/2014/main" id="{8A0F25B5-9E68-4F75-A1DF-C6A6A905A1D8}"/>
                </a:ext>
              </a:extLst>
            </p:cNvPr>
            <p:cNvSpPr txBox="1"/>
            <p:nvPr/>
          </p:nvSpPr>
          <p:spPr>
            <a:xfrm>
              <a:off x="2308364" y="3163975"/>
              <a:ext cx="2171930" cy="1014692"/>
            </a:xfrm>
            <a:prstGeom prst="rect">
              <a:avLst/>
            </a:prstGeom>
            <a:noFill/>
          </p:spPr>
          <p:txBody>
            <a:bodyPr wrap="square" rtlCol="0">
              <a:spAutoFit/>
            </a:bodyPr>
            <a:lstStyle/>
            <a:p>
              <a:pPr algn="ctr"/>
              <a:r>
                <a:rPr lang="en-US" sz="1200" b="1" dirty="0"/>
                <a:t>Birthday Party</a:t>
              </a:r>
            </a:p>
          </p:txBody>
        </p:sp>
      </p:grpSp>
    </p:spTree>
    <p:extLst>
      <p:ext uri="{BB962C8B-B14F-4D97-AF65-F5344CB8AC3E}">
        <p14:creationId xmlns:p14="http://schemas.microsoft.com/office/powerpoint/2010/main" val="1056592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7" name="Group 6"/>
          <p:cNvGrpSpPr/>
          <p:nvPr/>
        </p:nvGrpSpPr>
        <p:grpSpPr>
          <a:xfrm>
            <a:off x="832531" y="574625"/>
            <a:ext cx="7702549" cy="4065521"/>
            <a:chOff x="311700" y="2279941"/>
            <a:chExt cx="8565343" cy="4553454"/>
          </a:xfrm>
        </p:grpSpPr>
        <p:grpSp>
          <p:nvGrpSpPr>
            <p:cNvPr id="6" name="Group 5"/>
            <p:cNvGrpSpPr/>
            <p:nvPr/>
          </p:nvGrpSpPr>
          <p:grpSpPr>
            <a:xfrm>
              <a:off x="311700" y="4130622"/>
              <a:ext cx="8565343" cy="2702773"/>
              <a:chOff x="311700" y="4130622"/>
              <a:chExt cx="8565343" cy="2702773"/>
            </a:xfrm>
            <a:effectLst>
              <a:glow rad="139700">
                <a:schemeClr val="accent1">
                  <a:satMod val="175000"/>
                  <a:alpha val="40000"/>
                </a:schemeClr>
              </a:glow>
            </a:effectLst>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07829">
                <a:off x="6398490" y="4130622"/>
                <a:ext cx="2478553" cy="2503619"/>
              </a:xfrm>
              <a:prstGeom prst="rect">
                <a:avLst/>
              </a:prstGeom>
              <a:effectLst/>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492" y="4235734"/>
                <a:ext cx="2346177" cy="2369904"/>
              </a:xfrm>
              <a:prstGeom prst="rect">
                <a:avLst/>
              </a:prstGeom>
              <a:effectLst/>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78659">
                <a:off x="311700" y="4193636"/>
                <a:ext cx="2478553" cy="2503619"/>
              </a:xfrm>
              <a:prstGeom prst="rect">
                <a:avLst/>
              </a:prstGeom>
              <a:effectLst/>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64565">
                <a:off x="4677270" y="4873151"/>
                <a:ext cx="1940618" cy="1960244"/>
              </a:xfrm>
              <a:prstGeom prst="rect">
                <a:avLst/>
              </a:prstGeom>
              <a:effectLst/>
            </p:spPr>
          </p:pic>
        </p:grpSp>
        <p:pic>
          <p:nvPicPr>
            <p:cNvPr id="33" name="Picture 3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rot="19932239">
              <a:off x="4033411" y="3162605"/>
              <a:ext cx="1626515" cy="1728386"/>
            </a:xfrm>
            <a:prstGeom prst="rect">
              <a:avLst/>
            </a:prstGeom>
            <a:effectLst/>
          </p:spPr>
        </p:pic>
        <p:pic>
          <p:nvPicPr>
            <p:cNvPr id="34" name="Picture 3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20864565">
              <a:off x="5373277" y="2279941"/>
              <a:ext cx="2346177" cy="2369904"/>
            </a:xfrm>
            <a:prstGeom prst="rect">
              <a:avLst/>
            </a:prstGeom>
            <a:effectLst/>
          </p:spPr>
        </p:pic>
        <p:sp>
          <p:nvSpPr>
            <p:cNvPr id="23" name="TextBox 22"/>
            <p:cNvSpPr txBox="1"/>
            <p:nvPr/>
          </p:nvSpPr>
          <p:spPr>
            <a:xfrm>
              <a:off x="3413669" y="5282186"/>
              <a:ext cx="775854" cy="275772"/>
            </a:xfrm>
            <a:prstGeom prst="rect">
              <a:avLst/>
            </a:prstGeom>
            <a:noFill/>
          </p:spPr>
          <p:txBody>
            <a:bodyPr wrap="square" rtlCol="0">
              <a:spAutoFit/>
            </a:bodyPr>
            <a:lstStyle/>
            <a:p>
              <a:r>
                <a:rPr lang="en-US" sz="1000" b="1" dirty="0"/>
                <a:t>EFT</a:t>
              </a:r>
            </a:p>
          </p:txBody>
        </p:sp>
        <p:sp>
          <p:nvSpPr>
            <p:cNvPr id="24" name="TextBox 23"/>
            <p:cNvSpPr txBox="1"/>
            <p:nvPr/>
          </p:nvSpPr>
          <p:spPr>
            <a:xfrm>
              <a:off x="6340266" y="3352853"/>
              <a:ext cx="775854" cy="275772"/>
            </a:xfrm>
            <a:prstGeom prst="rect">
              <a:avLst/>
            </a:prstGeom>
            <a:noFill/>
          </p:spPr>
          <p:txBody>
            <a:bodyPr wrap="square" rtlCol="0">
              <a:spAutoFit/>
            </a:bodyPr>
            <a:lstStyle/>
            <a:p>
              <a:r>
                <a:rPr lang="en-US" sz="1000" b="1" dirty="0">
                  <a:solidFill>
                    <a:schemeClr val="bg1">
                      <a:lumMod val="85000"/>
                    </a:schemeClr>
                  </a:solidFill>
                </a:rPr>
                <a:t>VR</a:t>
              </a:r>
            </a:p>
          </p:txBody>
        </p:sp>
        <p:sp>
          <p:nvSpPr>
            <p:cNvPr id="27" name="TextBox 26"/>
            <p:cNvSpPr txBox="1"/>
            <p:nvPr/>
          </p:nvSpPr>
          <p:spPr>
            <a:xfrm>
              <a:off x="6728194" y="5124143"/>
              <a:ext cx="1755971" cy="448130"/>
            </a:xfrm>
            <a:prstGeom prst="rect">
              <a:avLst/>
            </a:prstGeom>
            <a:noFill/>
          </p:spPr>
          <p:txBody>
            <a:bodyPr wrap="square" rtlCol="0">
              <a:spAutoFit/>
            </a:bodyPr>
            <a:lstStyle/>
            <a:p>
              <a:pPr algn="ctr"/>
              <a:r>
                <a:rPr lang="en-US" sz="1000" b="1" dirty="0"/>
                <a:t>SUD </a:t>
              </a:r>
            </a:p>
            <a:p>
              <a:pPr algn="ctr"/>
              <a:r>
                <a:rPr lang="en-US" sz="1000" b="1" dirty="0"/>
                <a:t>Therapy</a:t>
              </a:r>
            </a:p>
          </p:txBody>
        </p:sp>
        <p:sp>
          <p:nvSpPr>
            <p:cNvPr id="28" name="TextBox 27"/>
            <p:cNvSpPr txBox="1"/>
            <p:nvPr/>
          </p:nvSpPr>
          <p:spPr>
            <a:xfrm>
              <a:off x="3926345" y="3950794"/>
              <a:ext cx="1862348" cy="241301"/>
            </a:xfrm>
            <a:prstGeom prst="rect">
              <a:avLst/>
            </a:prstGeom>
            <a:noFill/>
          </p:spPr>
          <p:txBody>
            <a:bodyPr wrap="square" rtlCol="0">
              <a:spAutoFit/>
            </a:bodyPr>
            <a:lstStyle/>
            <a:p>
              <a:pPr algn="ctr"/>
              <a:r>
                <a:rPr lang="en-US" sz="800" b="1" dirty="0">
                  <a:solidFill>
                    <a:schemeClr val="bg1">
                      <a:lumMod val="85000"/>
                    </a:schemeClr>
                  </a:solidFill>
                </a:rPr>
                <a:t>Schema</a:t>
              </a:r>
            </a:p>
          </p:txBody>
        </p:sp>
        <p:sp>
          <p:nvSpPr>
            <p:cNvPr id="29" name="TextBox 28"/>
            <p:cNvSpPr txBox="1"/>
            <p:nvPr/>
          </p:nvSpPr>
          <p:spPr>
            <a:xfrm>
              <a:off x="616213" y="5301379"/>
              <a:ext cx="1755971" cy="448130"/>
            </a:xfrm>
            <a:prstGeom prst="rect">
              <a:avLst/>
            </a:prstGeom>
            <a:noFill/>
          </p:spPr>
          <p:txBody>
            <a:bodyPr wrap="square" rtlCol="0">
              <a:spAutoFit/>
            </a:bodyPr>
            <a:lstStyle/>
            <a:p>
              <a:pPr algn="ctr"/>
              <a:r>
                <a:rPr lang="en-US" sz="1000" b="1" dirty="0"/>
                <a:t>Narrative</a:t>
              </a:r>
            </a:p>
            <a:p>
              <a:pPr algn="ctr"/>
              <a:r>
                <a:rPr lang="en-US" sz="1000" b="1" dirty="0"/>
                <a:t>Theory</a:t>
              </a:r>
            </a:p>
          </p:txBody>
        </p:sp>
        <p:sp>
          <p:nvSpPr>
            <p:cNvPr id="20" name="Circular Arrow 19"/>
            <p:cNvSpPr/>
            <p:nvPr/>
          </p:nvSpPr>
          <p:spPr>
            <a:xfrm rot="19141279" flipH="1" flipV="1">
              <a:off x="6679774" y="4527582"/>
              <a:ext cx="1881525" cy="1835677"/>
            </a:xfrm>
            <a:prstGeom prst="circularArrow">
              <a:avLst>
                <a:gd name="adj1" fmla="val 6355"/>
                <a:gd name="adj2" fmla="val 1142319"/>
                <a:gd name="adj3" fmla="val 20763911"/>
                <a:gd name="adj4" fmla="val 10800000"/>
                <a:gd name="adj5" fmla="val 110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Circular Arrow 20"/>
            <p:cNvSpPr/>
            <p:nvPr/>
          </p:nvSpPr>
          <p:spPr>
            <a:xfrm rot="8118317" flipH="1" flipV="1">
              <a:off x="541221" y="4527581"/>
              <a:ext cx="1881525" cy="1835677"/>
            </a:xfrm>
            <a:prstGeom prst="circularArrow">
              <a:avLst>
                <a:gd name="adj1" fmla="val 7499"/>
                <a:gd name="adj2" fmla="val 1142319"/>
                <a:gd name="adj3" fmla="val 20819158"/>
                <a:gd name="adj4" fmla="val 10800000"/>
                <a:gd name="adj5" fmla="val 110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sp>
        <p:nvSpPr>
          <p:cNvPr id="32" name="TextBox 31"/>
          <p:cNvSpPr txBox="1"/>
          <p:nvPr/>
        </p:nvSpPr>
        <p:spPr>
          <a:xfrm>
            <a:off x="5272988" y="3600671"/>
            <a:ext cx="688380" cy="369332"/>
          </a:xfrm>
          <a:prstGeom prst="rect">
            <a:avLst/>
          </a:prstGeom>
          <a:noFill/>
        </p:spPr>
        <p:txBody>
          <a:bodyPr wrap="square" rtlCol="0">
            <a:spAutoFit/>
          </a:bodyPr>
          <a:lstStyle/>
          <a:p>
            <a:pPr algn="ctr"/>
            <a:r>
              <a:rPr lang="en-US" sz="900" b="1" dirty="0"/>
              <a:t>Narrative Interview</a:t>
            </a:r>
          </a:p>
        </p:txBody>
      </p:sp>
      <p:sp>
        <p:nvSpPr>
          <p:cNvPr id="9" name="Text Placeholder 8">
            <a:extLst>
              <a:ext uri="{FF2B5EF4-FFF2-40B4-BE49-F238E27FC236}">
                <a16:creationId xmlns:a16="http://schemas.microsoft.com/office/drawing/2014/main" id="{138308D3-ACD6-4BA5-AF97-0779C36F33A7}"/>
              </a:ext>
            </a:extLst>
          </p:cNvPr>
          <p:cNvSpPr>
            <a:spLocks noGrp="1"/>
          </p:cNvSpPr>
          <p:nvPr>
            <p:ph type="body" idx="1"/>
          </p:nvPr>
        </p:nvSpPr>
        <p:spPr>
          <a:xfrm>
            <a:off x="311700" y="950006"/>
            <a:ext cx="8520600" cy="3618869"/>
          </a:xfrm>
        </p:spPr>
        <p:txBody>
          <a:bodyPr>
            <a:normAutofit/>
          </a:bodyPr>
          <a:lstStyle/>
          <a:p>
            <a:pPr marL="85725" indent="0">
              <a:lnSpc>
                <a:spcPct val="100000"/>
              </a:lnSpc>
              <a:spcBef>
                <a:spcPts val="450"/>
              </a:spcBef>
              <a:spcAft>
                <a:spcPts val="450"/>
              </a:spcAft>
              <a:buNone/>
            </a:pPr>
            <a:r>
              <a:rPr lang="en-US" sz="2400" dirty="0"/>
              <a:t>EFT can expand user’s temporal window of reinforcer valuation, reducing the desire for immediate gratification and thus substance valuation.</a:t>
            </a:r>
          </a:p>
        </p:txBody>
      </p:sp>
      <p:sp>
        <p:nvSpPr>
          <p:cNvPr id="38" name="Title 1">
            <a:extLst>
              <a:ext uri="{FF2B5EF4-FFF2-40B4-BE49-F238E27FC236}">
                <a16:creationId xmlns:a16="http://schemas.microsoft.com/office/drawing/2014/main" id="{0E56EBED-03E2-4C44-A0A0-880E3C0C27A1}"/>
              </a:ext>
            </a:extLst>
          </p:cNvPr>
          <p:cNvSpPr txBox="1">
            <a:spLocks/>
          </p:cNvSpPr>
          <p:nvPr/>
        </p:nvSpPr>
        <p:spPr>
          <a:xfrm>
            <a:off x="720725" y="123580"/>
            <a:ext cx="7702550" cy="764188"/>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i="0" kern="1200">
                <a:solidFill>
                  <a:srgbClr val="FF9300"/>
                </a:solidFill>
                <a:latin typeface="Trebuchet MS" panose="020B0603020202020204" pitchFamily="34" charset="0"/>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Narrative theory, EFT and SUDs therapy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F53C-C136-4542-AECB-1A12E72E1A27}"/>
              </a:ext>
            </a:extLst>
          </p:cNvPr>
          <p:cNvSpPr>
            <a:spLocks noGrp="1"/>
          </p:cNvSpPr>
          <p:nvPr>
            <p:ph type="title"/>
          </p:nvPr>
        </p:nvSpPr>
        <p:spPr/>
        <p:txBody>
          <a:bodyPr>
            <a:normAutofit/>
          </a:bodyPr>
          <a:lstStyle/>
          <a:p>
            <a:r>
              <a:rPr lang="en-US" dirty="0"/>
              <a:t>Teletherapy in virtual reality</a:t>
            </a:r>
          </a:p>
        </p:txBody>
      </p:sp>
      <p:sp>
        <p:nvSpPr>
          <p:cNvPr id="3" name="Content Placeholder 2">
            <a:extLst>
              <a:ext uri="{FF2B5EF4-FFF2-40B4-BE49-F238E27FC236}">
                <a16:creationId xmlns:a16="http://schemas.microsoft.com/office/drawing/2014/main" id="{DDCC340E-8AE4-4E49-B9ED-DF406A81F2F1}"/>
              </a:ext>
            </a:extLst>
          </p:cNvPr>
          <p:cNvSpPr>
            <a:spLocks noGrp="1"/>
          </p:cNvSpPr>
          <p:nvPr>
            <p:ph idx="1"/>
          </p:nvPr>
        </p:nvSpPr>
        <p:spPr>
          <a:xfrm>
            <a:off x="493486" y="790304"/>
            <a:ext cx="8021864" cy="1299816"/>
          </a:xfrm>
        </p:spPr>
        <p:txBody>
          <a:bodyPr>
            <a:normAutofit/>
          </a:bodyPr>
          <a:lstStyle/>
          <a:p>
            <a:pPr marL="0" indent="0">
              <a:buNone/>
            </a:pPr>
            <a:r>
              <a:rPr lang="en-US" sz="2200" dirty="0"/>
              <a:t>VR can provide multi-sensorial perception and interaction experiences to enhance the properties of EFT. In particular, the virtual world can present the </a:t>
            </a:r>
            <a:r>
              <a:rPr lang="en-US" sz="2200" dirty="0">
                <a:solidFill>
                  <a:srgbClr val="FF9300"/>
                </a:solidFill>
              </a:rPr>
              <a:t>people</a:t>
            </a:r>
            <a:r>
              <a:rPr lang="en-US" sz="2200" dirty="0"/>
              <a:t>, </a:t>
            </a:r>
            <a:r>
              <a:rPr lang="en-US" sz="2200" dirty="0">
                <a:solidFill>
                  <a:srgbClr val="FF9300"/>
                </a:solidFill>
              </a:rPr>
              <a:t>objects</a:t>
            </a:r>
            <a:r>
              <a:rPr lang="en-US" sz="2200" dirty="0"/>
              <a:t>, </a:t>
            </a:r>
            <a:r>
              <a:rPr lang="en-US" sz="2200" dirty="0">
                <a:solidFill>
                  <a:srgbClr val="FF9300"/>
                </a:solidFill>
              </a:rPr>
              <a:t>setting</a:t>
            </a:r>
            <a:r>
              <a:rPr lang="en-US" sz="2200" dirty="0"/>
              <a:t>, </a:t>
            </a:r>
            <a:r>
              <a:rPr lang="en-US" sz="2200" dirty="0">
                <a:solidFill>
                  <a:srgbClr val="FF9300"/>
                </a:solidFill>
              </a:rPr>
              <a:t>time</a:t>
            </a:r>
            <a:r>
              <a:rPr lang="en-US" sz="2200" dirty="0"/>
              <a:t>, and </a:t>
            </a:r>
            <a:r>
              <a:rPr lang="en-US" sz="2200" dirty="0">
                <a:solidFill>
                  <a:srgbClr val="FF9300"/>
                </a:solidFill>
              </a:rPr>
              <a:t>activities</a:t>
            </a:r>
            <a:r>
              <a:rPr lang="en-US" sz="2200" dirty="0"/>
              <a:t> of a future </a:t>
            </a:r>
            <a:r>
              <a:rPr lang="en-US" sz="2200" dirty="0">
                <a:solidFill>
                  <a:srgbClr val="FF9300"/>
                </a:solidFill>
              </a:rPr>
              <a:t>event</a:t>
            </a:r>
            <a:r>
              <a:rPr lang="en-US" sz="2200" dirty="0"/>
              <a:t> (i.e., EFT cues).</a:t>
            </a:r>
          </a:p>
        </p:txBody>
      </p:sp>
      <p:sp>
        <p:nvSpPr>
          <p:cNvPr id="4" name="Slide Number Placeholder 3">
            <a:extLst>
              <a:ext uri="{FF2B5EF4-FFF2-40B4-BE49-F238E27FC236}">
                <a16:creationId xmlns:a16="http://schemas.microsoft.com/office/drawing/2014/main" id="{69882052-1D0E-40CB-9913-9E74409E9720}"/>
              </a:ext>
            </a:extLst>
          </p:cNvPr>
          <p:cNvSpPr>
            <a:spLocks noGrp="1"/>
          </p:cNvSpPr>
          <p:nvPr>
            <p:ph type="sldNum" sz="quarter" idx="12"/>
          </p:nvPr>
        </p:nvSpPr>
        <p:spPr/>
        <p:txBody>
          <a:bodyPr/>
          <a:lstStyle/>
          <a:p>
            <a:fld id="{04368A0E-ECDD-6B4D-9728-E06C2571DE4F}" type="slidenum">
              <a:rPr lang="en-US" smtClean="0"/>
              <a:t>7</a:t>
            </a:fld>
            <a:endParaRPr lang="en-US"/>
          </a:p>
        </p:txBody>
      </p:sp>
      <p:pic>
        <p:nvPicPr>
          <p:cNvPr id="5" name="Picture 4">
            <a:extLst>
              <a:ext uri="{FF2B5EF4-FFF2-40B4-BE49-F238E27FC236}">
                <a16:creationId xmlns:a16="http://schemas.microsoft.com/office/drawing/2014/main" id="{6B16C1A1-698A-48DC-9405-4DB3DA2AF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982" y="2090120"/>
            <a:ext cx="2134272" cy="1325785"/>
          </a:xfrm>
          <a:prstGeom prst="rect">
            <a:avLst/>
          </a:prstGeom>
        </p:spPr>
      </p:pic>
      <p:pic>
        <p:nvPicPr>
          <p:cNvPr id="6" name="Picture 2" descr="Image result for virtual reality spider phobia">
            <a:extLst>
              <a:ext uri="{FF2B5EF4-FFF2-40B4-BE49-F238E27FC236}">
                <a16:creationId xmlns:a16="http://schemas.microsoft.com/office/drawing/2014/main" id="{E479293E-3A62-4AED-86FD-2136A3BE0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203" y="2276301"/>
            <a:ext cx="2356951" cy="1325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ACF939-78F3-4BB3-BB63-082F3D7DCDD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506464" y="2510563"/>
            <a:ext cx="2413472" cy="15084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Psious VR platform for treating eating disorders">
            <a:extLst>
              <a:ext uri="{FF2B5EF4-FFF2-40B4-BE49-F238E27FC236}">
                <a16:creationId xmlns:a16="http://schemas.microsoft.com/office/drawing/2014/main" id="{E6E806EA-F5DF-4A4C-B192-A96E7B45E5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9203" y="2636113"/>
            <a:ext cx="2492070" cy="16510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assets3.thrillist.com/v1/image/2720674/size/sk-2017_04_article_main_mobile.jpg">
            <a:extLst>
              <a:ext uri="{FF2B5EF4-FFF2-40B4-BE49-F238E27FC236}">
                <a16:creationId xmlns:a16="http://schemas.microsoft.com/office/drawing/2014/main" id="{47482CE3-D96A-4C71-854C-709AAC6A23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302" y="2765573"/>
            <a:ext cx="2548040" cy="16986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1C043EB0-FF92-4CAD-8A63-3D3641F088B5}"/>
              </a:ext>
            </a:extLst>
          </p:cNvPr>
          <p:cNvSpPr txBox="1">
            <a:spLocks/>
          </p:cNvSpPr>
          <p:nvPr/>
        </p:nvSpPr>
        <p:spPr>
          <a:xfrm>
            <a:off x="7661086" y="1993350"/>
            <a:ext cx="1619211" cy="3290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5725" indent="0">
              <a:buFont typeface="Arial" panose="020B0604020202020204" pitchFamily="34" charset="0"/>
              <a:buNone/>
            </a:pPr>
            <a:r>
              <a:rPr lang="en-US" sz="900" dirty="0"/>
              <a:t>Image ref 5,6,7,8,9 </a:t>
            </a:r>
            <a:endParaRPr lang="en-US" sz="900" baseline="30000" dirty="0"/>
          </a:p>
        </p:txBody>
      </p:sp>
      <p:sp>
        <p:nvSpPr>
          <p:cNvPr id="12" name="Rectangle 11">
            <a:extLst>
              <a:ext uri="{FF2B5EF4-FFF2-40B4-BE49-F238E27FC236}">
                <a16:creationId xmlns:a16="http://schemas.microsoft.com/office/drawing/2014/main" id="{4FD7FD2B-8566-4B65-B7E5-8E6D961C87AE}"/>
              </a:ext>
            </a:extLst>
          </p:cNvPr>
          <p:cNvSpPr/>
          <p:nvPr/>
        </p:nvSpPr>
        <p:spPr>
          <a:xfrm>
            <a:off x="493486" y="2185774"/>
            <a:ext cx="4093869" cy="2000548"/>
          </a:xfrm>
          <a:prstGeom prst="rect">
            <a:avLst/>
          </a:prstGeom>
        </p:spPr>
        <p:txBody>
          <a:bodyPr wrap="square">
            <a:spAutoFit/>
          </a:bodyPr>
          <a:lstStyle/>
          <a:p>
            <a:r>
              <a:rPr lang="en-US" sz="2200" dirty="0">
                <a:ea typeface="宋体" panose="02010600030101010101" pitchFamily="2" charset="-122"/>
              </a:rPr>
              <a:t>VR supports EFT to treat SUDs in following ways:</a:t>
            </a:r>
          </a:p>
          <a:p>
            <a:pPr marL="285750" indent="-285750">
              <a:buFont typeface="Arial" panose="020B0604020202020204" pitchFamily="34" charset="0"/>
              <a:buChar char="•"/>
            </a:pPr>
            <a:r>
              <a:rPr lang="en-US" sz="2000" dirty="0">
                <a:ea typeface="宋体" panose="02010600030101010101" pitchFamily="2" charset="-122"/>
              </a:rPr>
              <a:t>Facilitate mental time travel. </a:t>
            </a:r>
          </a:p>
          <a:p>
            <a:pPr marL="285750" indent="-285750">
              <a:buFont typeface="Arial" panose="020B0604020202020204" pitchFamily="34" charset="0"/>
              <a:buChar char="•"/>
            </a:pPr>
            <a:r>
              <a:rPr lang="en-US" sz="2000" dirty="0"/>
              <a:t>Have factors affecting presence effects the quality of episodic thought.</a:t>
            </a:r>
          </a:p>
        </p:txBody>
      </p:sp>
      <p:sp>
        <p:nvSpPr>
          <p:cNvPr id="13" name="Rectangle 12">
            <a:extLst>
              <a:ext uri="{FF2B5EF4-FFF2-40B4-BE49-F238E27FC236}">
                <a16:creationId xmlns:a16="http://schemas.microsoft.com/office/drawing/2014/main" id="{9D35B1E3-E0BD-409C-95ED-C74D871F460C}"/>
              </a:ext>
            </a:extLst>
          </p:cNvPr>
          <p:cNvSpPr/>
          <p:nvPr/>
        </p:nvSpPr>
        <p:spPr>
          <a:xfrm>
            <a:off x="4664075" y="4488429"/>
            <a:ext cx="2998257" cy="369332"/>
          </a:xfrm>
          <a:prstGeom prst="rect">
            <a:avLst/>
          </a:prstGeom>
        </p:spPr>
        <p:txBody>
          <a:bodyPr wrap="none">
            <a:spAutoFit/>
          </a:bodyPr>
          <a:lstStyle/>
          <a:p>
            <a:r>
              <a:rPr lang="en-US" dirty="0"/>
              <a:t>VR studies in medical domain.</a:t>
            </a:r>
          </a:p>
        </p:txBody>
      </p:sp>
    </p:spTree>
    <p:extLst>
      <p:ext uri="{BB962C8B-B14F-4D97-AF65-F5344CB8AC3E}">
        <p14:creationId xmlns:p14="http://schemas.microsoft.com/office/powerpoint/2010/main" val="239621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F53C-C136-4542-AECB-1A12E72E1A27}"/>
              </a:ext>
            </a:extLst>
          </p:cNvPr>
          <p:cNvSpPr>
            <a:spLocks noGrp="1"/>
          </p:cNvSpPr>
          <p:nvPr>
            <p:ph type="title"/>
          </p:nvPr>
        </p:nvSpPr>
        <p:spPr/>
        <p:txBody>
          <a:bodyPr>
            <a:normAutofit/>
          </a:bodyPr>
          <a:lstStyle/>
          <a:p>
            <a:r>
              <a:rPr lang="en-US" dirty="0"/>
              <a:t>Schema theory</a:t>
            </a:r>
          </a:p>
        </p:txBody>
      </p:sp>
      <p:sp>
        <p:nvSpPr>
          <p:cNvPr id="4" name="Slide Number Placeholder 3">
            <a:extLst>
              <a:ext uri="{FF2B5EF4-FFF2-40B4-BE49-F238E27FC236}">
                <a16:creationId xmlns:a16="http://schemas.microsoft.com/office/drawing/2014/main" id="{69882052-1D0E-40CB-9913-9E74409E9720}"/>
              </a:ext>
            </a:extLst>
          </p:cNvPr>
          <p:cNvSpPr>
            <a:spLocks noGrp="1"/>
          </p:cNvSpPr>
          <p:nvPr>
            <p:ph type="sldNum" sz="quarter" idx="12"/>
          </p:nvPr>
        </p:nvSpPr>
        <p:spPr/>
        <p:txBody>
          <a:bodyPr/>
          <a:lstStyle/>
          <a:p>
            <a:fld id="{04368A0E-ECDD-6B4D-9728-E06C2571DE4F}" type="slidenum">
              <a:rPr lang="en-US" smtClean="0"/>
              <a:t>8</a:t>
            </a:fld>
            <a:endParaRPr lang="en-US"/>
          </a:p>
        </p:txBody>
      </p:sp>
      <p:sp>
        <p:nvSpPr>
          <p:cNvPr id="6" name="Content Placeholder 2">
            <a:extLst>
              <a:ext uri="{FF2B5EF4-FFF2-40B4-BE49-F238E27FC236}">
                <a16:creationId xmlns:a16="http://schemas.microsoft.com/office/drawing/2014/main" id="{A79EE0E7-FF56-4D12-A334-A33166D14CF2}"/>
              </a:ext>
            </a:extLst>
          </p:cNvPr>
          <p:cNvSpPr txBox="1">
            <a:spLocks/>
          </p:cNvSpPr>
          <p:nvPr/>
        </p:nvSpPr>
        <p:spPr>
          <a:xfrm>
            <a:off x="493486" y="790304"/>
            <a:ext cx="8021864" cy="373597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Schema theory can provide a strong basis to guide design of environment, activities, objects and social elements in VR. </a:t>
            </a:r>
          </a:p>
          <a:p>
            <a:r>
              <a:rPr lang="en-US" dirty="0"/>
              <a:t>Schema for VR design:</a:t>
            </a:r>
          </a:p>
          <a:p>
            <a:pPr lvl="1"/>
            <a:r>
              <a:rPr lang="en-US" sz="2000" dirty="0"/>
              <a:t>Prototype schemas: </a:t>
            </a:r>
          </a:p>
          <a:p>
            <a:pPr lvl="2"/>
            <a:r>
              <a:rPr lang="en-US" sz="1700" dirty="0"/>
              <a:t>realistic context</a:t>
            </a:r>
          </a:p>
          <a:p>
            <a:pPr lvl="1"/>
            <a:r>
              <a:rPr lang="en-US" sz="2000" dirty="0"/>
              <a:t>Object schemas: </a:t>
            </a:r>
          </a:p>
          <a:p>
            <a:pPr lvl="2"/>
            <a:r>
              <a:rPr lang="en-US" sz="1700" dirty="0"/>
              <a:t>objects </a:t>
            </a:r>
          </a:p>
          <a:p>
            <a:pPr lvl="1"/>
            <a:r>
              <a:rPr lang="en-US" sz="2000" dirty="0"/>
              <a:t>Scripts: </a:t>
            </a:r>
          </a:p>
          <a:p>
            <a:pPr lvl="2"/>
            <a:r>
              <a:rPr lang="en-US" sz="1700" dirty="0"/>
              <a:t>activities </a:t>
            </a:r>
          </a:p>
          <a:p>
            <a:pPr lvl="2"/>
            <a:r>
              <a:rPr lang="en-US" sz="1700" dirty="0"/>
              <a:t>time</a:t>
            </a:r>
          </a:p>
          <a:p>
            <a:pPr lvl="2"/>
            <a:r>
              <a:rPr lang="en-US" sz="1700" dirty="0"/>
              <a:t>events</a:t>
            </a:r>
          </a:p>
          <a:p>
            <a:pPr lvl="1"/>
            <a:r>
              <a:rPr lang="en-US" sz="2000" dirty="0"/>
              <a:t>Social schema: </a:t>
            </a:r>
          </a:p>
          <a:p>
            <a:pPr lvl="2"/>
            <a:r>
              <a:rPr lang="en-US" sz="1700" dirty="0"/>
              <a:t>people</a:t>
            </a:r>
          </a:p>
        </p:txBody>
      </p:sp>
      <p:grpSp>
        <p:nvGrpSpPr>
          <p:cNvPr id="9" name="Group 8">
            <a:extLst>
              <a:ext uri="{FF2B5EF4-FFF2-40B4-BE49-F238E27FC236}">
                <a16:creationId xmlns:a16="http://schemas.microsoft.com/office/drawing/2014/main" id="{A5BECBA4-8941-446D-8C54-C095CD618227}"/>
              </a:ext>
            </a:extLst>
          </p:cNvPr>
          <p:cNvGrpSpPr/>
          <p:nvPr/>
        </p:nvGrpSpPr>
        <p:grpSpPr>
          <a:xfrm>
            <a:off x="3980059" y="1518447"/>
            <a:ext cx="3790216" cy="3189660"/>
            <a:chOff x="4462406" y="2243581"/>
            <a:chExt cx="3801300" cy="3360610"/>
          </a:xfrm>
        </p:grpSpPr>
        <p:grpSp>
          <p:nvGrpSpPr>
            <p:cNvPr id="10" name="Group 9">
              <a:extLst>
                <a:ext uri="{FF2B5EF4-FFF2-40B4-BE49-F238E27FC236}">
                  <a16:creationId xmlns:a16="http://schemas.microsoft.com/office/drawing/2014/main" id="{86FE6EA5-B7BA-4D04-AF47-123D00FEABAC}"/>
                </a:ext>
              </a:extLst>
            </p:cNvPr>
            <p:cNvGrpSpPr/>
            <p:nvPr/>
          </p:nvGrpSpPr>
          <p:grpSpPr>
            <a:xfrm>
              <a:off x="4462406" y="2243581"/>
              <a:ext cx="3801300" cy="3360610"/>
              <a:chOff x="4462406" y="2243581"/>
              <a:chExt cx="3801300" cy="3360610"/>
            </a:xfrm>
          </p:grpSpPr>
          <p:sp>
            <p:nvSpPr>
              <p:cNvPr id="12" name="Cloud 11">
                <a:extLst>
                  <a:ext uri="{FF2B5EF4-FFF2-40B4-BE49-F238E27FC236}">
                    <a16:creationId xmlns:a16="http://schemas.microsoft.com/office/drawing/2014/main" id="{AB0D7ABB-3C8B-44D3-98CE-CE533D26CC48}"/>
                  </a:ext>
                </a:extLst>
              </p:cNvPr>
              <p:cNvSpPr/>
              <p:nvPr/>
            </p:nvSpPr>
            <p:spPr>
              <a:xfrm>
                <a:off x="4573760" y="2521704"/>
                <a:ext cx="1373020" cy="79641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Where? (context)</a:t>
                </a:r>
              </a:p>
            </p:txBody>
          </p:sp>
          <p:sp>
            <p:nvSpPr>
              <p:cNvPr id="13" name="Cloud 12">
                <a:extLst>
                  <a:ext uri="{FF2B5EF4-FFF2-40B4-BE49-F238E27FC236}">
                    <a16:creationId xmlns:a16="http://schemas.microsoft.com/office/drawing/2014/main" id="{0024EB92-0891-4926-9346-804B50C04B57}"/>
                  </a:ext>
                </a:extLst>
              </p:cNvPr>
              <p:cNvSpPr/>
              <p:nvPr/>
            </p:nvSpPr>
            <p:spPr>
              <a:xfrm>
                <a:off x="6074669" y="2243581"/>
                <a:ext cx="1304326" cy="79641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What? (object)</a:t>
                </a:r>
              </a:p>
            </p:txBody>
          </p:sp>
          <p:sp>
            <p:nvSpPr>
              <p:cNvPr id="14" name="Cloud 13">
                <a:extLst>
                  <a:ext uri="{FF2B5EF4-FFF2-40B4-BE49-F238E27FC236}">
                    <a16:creationId xmlns:a16="http://schemas.microsoft.com/office/drawing/2014/main" id="{2B7B853E-2868-434C-B9E6-DE4707638EAD}"/>
                  </a:ext>
                </a:extLst>
              </p:cNvPr>
              <p:cNvSpPr/>
              <p:nvPr/>
            </p:nvSpPr>
            <p:spPr>
              <a:xfrm>
                <a:off x="5581133" y="3202018"/>
                <a:ext cx="1294935" cy="83433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Cloud 14">
                <a:extLst>
                  <a:ext uri="{FF2B5EF4-FFF2-40B4-BE49-F238E27FC236}">
                    <a16:creationId xmlns:a16="http://schemas.microsoft.com/office/drawing/2014/main" id="{F41EE073-C36E-4B75-871E-2A181E3E09A0}"/>
                  </a:ext>
                </a:extLst>
              </p:cNvPr>
              <p:cNvSpPr/>
              <p:nvPr/>
            </p:nvSpPr>
            <p:spPr>
              <a:xfrm>
                <a:off x="7056858" y="2979654"/>
                <a:ext cx="1206848" cy="79641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Who? (people)</a:t>
                </a:r>
              </a:p>
            </p:txBody>
          </p:sp>
          <p:sp>
            <p:nvSpPr>
              <p:cNvPr id="16" name="Cloud 15">
                <a:extLst>
                  <a:ext uri="{FF2B5EF4-FFF2-40B4-BE49-F238E27FC236}">
                    <a16:creationId xmlns:a16="http://schemas.microsoft.com/office/drawing/2014/main" id="{F0A18191-AA3A-4FA7-9788-94086DE86A27}"/>
                  </a:ext>
                </a:extLst>
              </p:cNvPr>
              <p:cNvSpPr/>
              <p:nvPr/>
            </p:nvSpPr>
            <p:spPr>
              <a:xfrm>
                <a:off x="4462406" y="3790876"/>
                <a:ext cx="1231276" cy="79641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When? (time)</a:t>
                </a:r>
              </a:p>
            </p:txBody>
          </p:sp>
          <p:pic>
            <p:nvPicPr>
              <p:cNvPr id="17" name="Picture 16">
                <a:extLst>
                  <a:ext uri="{FF2B5EF4-FFF2-40B4-BE49-F238E27FC236}">
                    <a16:creationId xmlns:a16="http://schemas.microsoft.com/office/drawing/2014/main" id="{55355F09-CC3D-41BE-96F9-65414EB5F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455" y="4233263"/>
                <a:ext cx="767941" cy="1370928"/>
              </a:xfrm>
              <a:prstGeom prst="rect">
                <a:avLst/>
              </a:prstGeom>
              <a:effectLst>
                <a:outerShdw blurRad="76200" dir="18900000" sy="23000" kx="-1200000" algn="bl" rotWithShape="0">
                  <a:prstClr val="black">
                    <a:alpha val="20000"/>
                  </a:prstClr>
                </a:outerShdw>
              </a:effectLst>
            </p:spPr>
          </p:pic>
          <p:sp>
            <p:nvSpPr>
              <p:cNvPr id="18" name="Oval 17">
                <a:extLst>
                  <a:ext uri="{FF2B5EF4-FFF2-40B4-BE49-F238E27FC236}">
                    <a16:creationId xmlns:a16="http://schemas.microsoft.com/office/drawing/2014/main" id="{296DCFCA-D995-4CB2-96A5-A198792A82AF}"/>
                  </a:ext>
                </a:extLst>
              </p:cNvPr>
              <p:cNvSpPr/>
              <p:nvPr/>
            </p:nvSpPr>
            <p:spPr>
              <a:xfrm flipV="1">
                <a:off x="6950656" y="4145279"/>
                <a:ext cx="106202" cy="87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DF5E5A87-8BA3-4C1C-8A25-D32748EBB73C}"/>
                  </a:ext>
                </a:extLst>
              </p:cNvPr>
              <p:cNvSpPr/>
              <p:nvPr/>
            </p:nvSpPr>
            <p:spPr>
              <a:xfrm rot="20564431" flipV="1">
                <a:off x="6728875" y="3919350"/>
                <a:ext cx="306016" cy="194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 name="TextBox 10">
              <a:extLst>
                <a:ext uri="{FF2B5EF4-FFF2-40B4-BE49-F238E27FC236}">
                  <a16:creationId xmlns:a16="http://schemas.microsoft.com/office/drawing/2014/main" id="{8FEF3D34-6087-4A67-977E-972ABD19A1EE}"/>
                </a:ext>
              </a:extLst>
            </p:cNvPr>
            <p:cNvSpPr txBox="1"/>
            <p:nvPr/>
          </p:nvSpPr>
          <p:spPr>
            <a:xfrm>
              <a:off x="5710620" y="3339815"/>
              <a:ext cx="1035958" cy="587734"/>
            </a:xfrm>
            <a:prstGeom prst="rect">
              <a:avLst/>
            </a:prstGeom>
            <a:noFill/>
          </p:spPr>
          <p:txBody>
            <a:bodyPr wrap="none" rtlCol="0">
              <a:spAutoFit/>
            </a:bodyPr>
            <a:lstStyle/>
            <a:p>
              <a:pPr algn="ctr"/>
              <a:r>
                <a:rPr lang="en-US" sz="1350" dirty="0">
                  <a:solidFill>
                    <a:schemeClr val="bg1"/>
                  </a:solidFill>
                </a:rPr>
                <a:t>How? </a:t>
              </a:r>
            </a:p>
            <a:p>
              <a:pPr algn="ctr"/>
              <a:r>
                <a:rPr lang="en-US" sz="1350" dirty="0">
                  <a:solidFill>
                    <a:schemeClr val="bg1"/>
                  </a:solidFill>
                </a:rPr>
                <a:t>(activities)</a:t>
              </a:r>
            </a:p>
          </p:txBody>
        </p:sp>
      </p:grpSp>
    </p:spTree>
    <p:extLst>
      <p:ext uri="{BB962C8B-B14F-4D97-AF65-F5344CB8AC3E}">
        <p14:creationId xmlns:p14="http://schemas.microsoft.com/office/powerpoint/2010/main" val="671340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C4776A-6F19-451E-9FA1-F4BDC62087E4}"/>
              </a:ext>
            </a:extLst>
          </p:cNvPr>
          <p:cNvSpPr>
            <a:spLocks noGrp="1"/>
          </p:cNvSpPr>
          <p:nvPr>
            <p:ph idx="1"/>
          </p:nvPr>
        </p:nvSpPr>
        <p:spPr/>
        <p:txBody>
          <a:bodyPr/>
          <a:lstStyle/>
          <a:p>
            <a:pPr marL="0" indent="0">
              <a:buNone/>
            </a:pPr>
            <a:r>
              <a:rPr lang="en-US" i="1" dirty="0">
                <a:solidFill>
                  <a:srgbClr val="000000"/>
                </a:solidFill>
              </a:rPr>
              <a:t>Applying </a:t>
            </a:r>
            <a:r>
              <a:rPr lang="en-US" i="1" dirty="0">
                <a:solidFill>
                  <a:srgbClr val="FF9300"/>
                </a:solidFill>
              </a:rPr>
              <a:t>schema theory </a:t>
            </a:r>
            <a:r>
              <a:rPr lang="en-US" i="1" dirty="0">
                <a:solidFill>
                  <a:srgbClr val="000000"/>
                </a:solidFill>
              </a:rPr>
              <a:t>to guide the design of </a:t>
            </a:r>
          </a:p>
          <a:p>
            <a:pPr marL="0" indent="0">
              <a:buNone/>
            </a:pPr>
            <a:r>
              <a:rPr lang="en-US" i="1" dirty="0">
                <a:solidFill>
                  <a:srgbClr val="FF9300"/>
                </a:solidFill>
              </a:rPr>
              <a:t>virtual reality (VR) </a:t>
            </a:r>
            <a:r>
              <a:rPr lang="en-US" i="1" dirty="0">
                <a:solidFill>
                  <a:srgbClr val="000000"/>
                </a:solidFill>
              </a:rPr>
              <a:t>for facilitating </a:t>
            </a:r>
          </a:p>
          <a:p>
            <a:pPr marL="0" indent="0">
              <a:buNone/>
            </a:pPr>
            <a:r>
              <a:rPr lang="en-US" i="1" dirty="0">
                <a:solidFill>
                  <a:srgbClr val="FF9300"/>
                </a:solidFill>
              </a:rPr>
              <a:t>episodic future thinking (EFT) </a:t>
            </a:r>
          </a:p>
          <a:p>
            <a:pPr marL="0" indent="0">
              <a:buNone/>
            </a:pPr>
            <a:r>
              <a:rPr lang="en-US" i="1" dirty="0">
                <a:solidFill>
                  <a:srgbClr val="000000"/>
                </a:solidFill>
              </a:rPr>
              <a:t>to conduct </a:t>
            </a:r>
            <a:r>
              <a:rPr lang="en-US" i="1" dirty="0">
                <a:solidFill>
                  <a:srgbClr val="FF9300"/>
                </a:solidFill>
              </a:rPr>
              <a:t>SUDs therapy</a:t>
            </a:r>
            <a:r>
              <a:rPr lang="en-US" i="1" dirty="0"/>
              <a:t>.</a:t>
            </a:r>
          </a:p>
          <a:p>
            <a:endParaRPr lang="en-US" dirty="0"/>
          </a:p>
        </p:txBody>
      </p:sp>
      <p:grpSp>
        <p:nvGrpSpPr>
          <p:cNvPr id="42" name="Group 41">
            <a:extLst>
              <a:ext uri="{FF2B5EF4-FFF2-40B4-BE49-F238E27FC236}">
                <a16:creationId xmlns:a16="http://schemas.microsoft.com/office/drawing/2014/main" id="{37ECF4C8-E31F-4809-B826-F6F68C95BD67}"/>
              </a:ext>
            </a:extLst>
          </p:cNvPr>
          <p:cNvGrpSpPr/>
          <p:nvPr/>
        </p:nvGrpSpPr>
        <p:grpSpPr>
          <a:xfrm>
            <a:off x="682678" y="433438"/>
            <a:ext cx="8453260" cy="4493869"/>
            <a:chOff x="381403" y="295023"/>
            <a:chExt cx="8565343" cy="4553454"/>
          </a:xfrm>
        </p:grpSpPr>
        <p:grpSp>
          <p:nvGrpSpPr>
            <p:cNvPr id="41" name="Group 40">
              <a:extLst>
                <a:ext uri="{FF2B5EF4-FFF2-40B4-BE49-F238E27FC236}">
                  <a16:creationId xmlns:a16="http://schemas.microsoft.com/office/drawing/2014/main" id="{7D4E604B-2BA7-465A-9293-EB45A0DC0368}"/>
                </a:ext>
              </a:extLst>
            </p:cNvPr>
            <p:cNvGrpSpPr/>
            <p:nvPr/>
          </p:nvGrpSpPr>
          <p:grpSpPr>
            <a:xfrm>
              <a:off x="2570195" y="295023"/>
              <a:ext cx="6376551" cy="4354300"/>
              <a:chOff x="2570195" y="295023"/>
              <a:chExt cx="6376551" cy="4354300"/>
            </a:xfrm>
            <a:effectLst>
              <a:glow rad="101600">
                <a:srgbClr val="FF9300">
                  <a:alpha val="60000"/>
                </a:srgbClr>
              </a:glow>
            </a:effectLst>
          </p:grpSpPr>
          <p:pic>
            <p:nvPicPr>
              <p:cNvPr id="34" name="Picture 33">
                <a:extLst>
                  <a:ext uri="{FF2B5EF4-FFF2-40B4-BE49-F238E27FC236}">
                    <a16:creationId xmlns:a16="http://schemas.microsoft.com/office/drawing/2014/main" id="{97624C50-23E4-47F5-9F71-A74204ACB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07829">
                <a:off x="6468193" y="2145704"/>
                <a:ext cx="2478553" cy="2503619"/>
              </a:xfrm>
              <a:prstGeom prst="rect">
                <a:avLst/>
              </a:prstGeom>
              <a:effectLst/>
            </p:spPr>
          </p:pic>
          <p:pic>
            <p:nvPicPr>
              <p:cNvPr id="35" name="Picture 34">
                <a:extLst>
                  <a:ext uri="{FF2B5EF4-FFF2-40B4-BE49-F238E27FC236}">
                    <a16:creationId xmlns:a16="http://schemas.microsoft.com/office/drawing/2014/main" id="{D4D16BDB-FC24-49A8-8251-A453D3D92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195" y="2250816"/>
                <a:ext cx="2346177" cy="2369904"/>
              </a:xfrm>
              <a:prstGeom prst="rect">
                <a:avLst/>
              </a:prstGeom>
              <a:effectLst/>
            </p:spPr>
          </p:pic>
          <p:pic>
            <p:nvPicPr>
              <p:cNvPr id="36" name="Picture 35">
                <a:extLst>
                  <a:ext uri="{FF2B5EF4-FFF2-40B4-BE49-F238E27FC236}">
                    <a16:creationId xmlns:a16="http://schemas.microsoft.com/office/drawing/2014/main" id="{CDBE70BE-B3E7-4539-AEAA-DD89FEAD2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32239">
                <a:off x="4103114" y="1177687"/>
                <a:ext cx="1626515" cy="1728386"/>
              </a:xfrm>
              <a:prstGeom prst="rect">
                <a:avLst/>
              </a:prstGeom>
              <a:effectLst/>
            </p:spPr>
          </p:pic>
          <p:pic>
            <p:nvPicPr>
              <p:cNvPr id="37" name="Picture 36">
                <a:extLst>
                  <a:ext uri="{FF2B5EF4-FFF2-40B4-BE49-F238E27FC236}">
                    <a16:creationId xmlns:a16="http://schemas.microsoft.com/office/drawing/2014/main" id="{4362BB13-E171-42C8-9437-0638E9E31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64565">
                <a:off x="5442980" y="295023"/>
                <a:ext cx="2346177" cy="2369904"/>
              </a:xfrm>
              <a:prstGeom prst="rect">
                <a:avLst/>
              </a:prstGeom>
              <a:effectLst/>
            </p:spPr>
          </p:pic>
        </p:grpSp>
        <p:pic>
          <p:nvPicPr>
            <p:cNvPr id="38" name="Picture 37">
              <a:extLst>
                <a:ext uri="{FF2B5EF4-FFF2-40B4-BE49-F238E27FC236}">
                  <a16:creationId xmlns:a16="http://schemas.microsoft.com/office/drawing/2014/main" id="{09D66BC2-4E58-4C4F-B62E-45C14AE8CE1D}"/>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078659">
              <a:off x="381403" y="2208718"/>
              <a:ext cx="2478553" cy="2503619"/>
            </a:xfrm>
            <a:prstGeom prst="rect">
              <a:avLst/>
            </a:prstGeom>
            <a:effectLst/>
          </p:spPr>
        </p:pic>
        <p:sp>
          <p:nvSpPr>
            <p:cNvPr id="29" name="TextBox 28">
              <a:extLst>
                <a:ext uri="{FF2B5EF4-FFF2-40B4-BE49-F238E27FC236}">
                  <a16:creationId xmlns:a16="http://schemas.microsoft.com/office/drawing/2014/main" id="{4628BEE6-F6E3-43AA-A97D-1A68A27823CC}"/>
                </a:ext>
              </a:extLst>
            </p:cNvPr>
            <p:cNvSpPr txBox="1"/>
            <p:nvPr/>
          </p:nvSpPr>
          <p:spPr>
            <a:xfrm>
              <a:off x="3483373" y="3297268"/>
              <a:ext cx="775855" cy="276999"/>
            </a:xfrm>
            <a:prstGeom prst="rect">
              <a:avLst/>
            </a:prstGeom>
            <a:noFill/>
          </p:spPr>
          <p:txBody>
            <a:bodyPr wrap="square" rtlCol="0">
              <a:spAutoFit/>
            </a:bodyPr>
            <a:lstStyle/>
            <a:p>
              <a:r>
                <a:rPr lang="en-US" sz="1200" b="1" dirty="0"/>
                <a:t>EFT</a:t>
              </a:r>
            </a:p>
          </p:txBody>
        </p:sp>
        <p:sp>
          <p:nvSpPr>
            <p:cNvPr id="30" name="TextBox 29">
              <a:extLst>
                <a:ext uri="{FF2B5EF4-FFF2-40B4-BE49-F238E27FC236}">
                  <a16:creationId xmlns:a16="http://schemas.microsoft.com/office/drawing/2014/main" id="{38DAF578-DA6C-49D4-8B1D-3304EBC37360}"/>
                </a:ext>
              </a:extLst>
            </p:cNvPr>
            <p:cNvSpPr txBox="1"/>
            <p:nvPr/>
          </p:nvSpPr>
          <p:spPr>
            <a:xfrm>
              <a:off x="6409969" y="1367935"/>
              <a:ext cx="775855" cy="276999"/>
            </a:xfrm>
            <a:prstGeom prst="rect">
              <a:avLst/>
            </a:prstGeom>
            <a:noFill/>
          </p:spPr>
          <p:txBody>
            <a:bodyPr wrap="square" rtlCol="0">
              <a:spAutoFit/>
            </a:bodyPr>
            <a:lstStyle/>
            <a:p>
              <a:r>
                <a:rPr lang="en-US" sz="1200" b="1" dirty="0"/>
                <a:t>VR</a:t>
              </a:r>
            </a:p>
          </p:txBody>
        </p:sp>
        <p:sp>
          <p:nvSpPr>
            <p:cNvPr id="31" name="TextBox 30">
              <a:extLst>
                <a:ext uri="{FF2B5EF4-FFF2-40B4-BE49-F238E27FC236}">
                  <a16:creationId xmlns:a16="http://schemas.microsoft.com/office/drawing/2014/main" id="{665705F8-3E09-4985-BF1B-70E1126FD19A}"/>
                </a:ext>
              </a:extLst>
            </p:cNvPr>
            <p:cNvSpPr txBox="1"/>
            <p:nvPr/>
          </p:nvSpPr>
          <p:spPr>
            <a:xfrm>
              <a:off x="6797897" y="3139225"/>
              <a:ext cx="1755971" cy="461665"/>
            </a:xfrm>
            <a:prstGeom prst="rect">
              <a:avLst/>
            </a:prstGeom>
            <a:noFill/>
          </p:spPr>
          <p:txBody>
            <a:bodyPr wrap="square" rtlCol="0">
              <a:spAutoFit/>
            </a:bodyPr>
            <a:lstStyle/>
            <a:p>
              <a:pPr algn="ctr"/>
              <a:r>
                <a:rPr lang="en-US" sz="1200" b="1" dirty="0"/>
                <a:t>SUD </a:t>
              </a:r>
            </a:p>
            <a:p>
              <a:pPr algn="ctr"/>
              <a:r>
                <a:rPr lang="en-US" sz="1200" b="1" dirty="0"/>
                <a:t>Therapy</a:t>
              </a:r>
            </a:p>
          </p:txBody>
        </p:sp>
        <p:sp>
          <p:nvSpPr>
            <p:cNvPr id="32" name="TextBox 31">
              <a:extLst>
                <a:ext uri="{FF2B5EF4-FFF2-40B4-BE49-F238E27FC236}">
                  <a16:creationId xmlns:a16="http://schemas.microsoft.com/office/drawing/2014/main" id="{73399828-C9CF-46E3-B5D1-A72CC8DDD91B}"/>
                </a:ext>
              </a:extLst>
            </p:cNvPr>
            <p:cNvSpPr txBox="1"/>
            <p:nvPr/>
          </p:nvSpPr>
          <p:spPr>
            <a:xfrm>
              <a:off x="3996048" y="1965876"/>
              <a:ext cx="1862348" cy="261610"/>
            </a:xfrm>
            <a:prstGeom prst="rect">
              <a:avLst/>
            </a:prstGeom>
            <a:noFill/>
          </p:spPr>
          <p:txBody>
            <a:bodyPr wrap="square" rtlCol="0">
              <a:spAutoFit/>
            </a:bodyPr>
            <a:lstStyle/>
            <a:p>
              <a:pPr algn="ctr"/>
              <a:r>
                <a:rPr lang="en-US" sz="1050" b="1" dirty="0"/>
                <a:t>Schema</a:t>
              </a:r>
            </a:p>
          </p:txBody>
        </p:sp>
        <p:sp>
          <p:nvSpPr>
            <p:cNvPr id="33" name="TextBox 32">
              <a:extLst>
                <a:ext uri="{FF2B5EF4-FFF2-40B4-BE49-F238E27FC236}">
                  <a16:creationId xmlns:a16="http://schemas.microsoft.com/office/drawing/2014/main" id="{5AC3C541-D08E-476E-B6A5-E9E9E4CACE32}"/>
                </a:ext>
              </a:extLst>
            </p:cNvPr>
            <p:cNvSpPr txBox="1"/>
            <p:nvPr/>
          </p:nvSpPr>
          <p:spPr>
            <a:xfrm>
              <a:off x="685916" y="3316461"/>
              <a:ext cx="1755971" cy="461665"/>
            </a:xfrm>
            <a:prstGeom prst="rect">
              <a:avLst/>
            </a:prstGeom>
            <a:noFill/>
          </p:spPr>
          <p:txBody>
            <a:bodyPr wrap="square" rtlCol="0">
              <a:spAutoFit/>
            </a:bodyPr>
            <a:lstStyle/>
            <a:p>
              <a:pPr algn="ctr"/>
              <a:r>
                <a:rPr lang="en-US" sz="1200" b="1" dirty="0"/>
                <a:t>Narrative</a:t>
              </a:r>
            </a:p>
            <a:p>
              <a:pPr algn="ctr"/>
              <a:r>
                <a:rPr lang="en-US" sz="1200" b="1" dirty="0"/>
                <a:t>Theory</a:t>
              </a:r>
            </a:p>
          </p:txBody>
        </p:sp>
        <p:sp>
          <p:nvSpPr>
            <p:cNvPr id="26" name="Circular Arrow 19">
              <a:extLst>
                <a:ext uri="{FF2B5EF4-FFF2-40B4-BE49-F238E27FC236}">
                  <a16:creationId xmlns:a16="http://schemas.microsoft.com/office/drawing/2014/main" id="{AF59C75C-4941-41AC-88AB-F3AFE8D12539}"/>
                </a:ext>
              </a:extLst>
            </p:cNvPr>
            <p:cNvSpPr/>
            <p:nvPr/>
          </p:nvSpPr>
          <p:spPr>
            <a:xfrm rot="19141279" flipH="1" flipV="1">
              <a:off x="6749477" y="2542664"/>
              <a:ext cx="1881525" cy="1835677"/>
            </a:xfrm>
            <a:prstGeom prst="circularArrow">
              <a:avLst>
                <a:gd name="adj1" fmla="val 6355"/>
                <a:gd name="adj2" fmla="val 1142319"/>
                <a:gd name="adj3" fmla="val 20763911"/>
                <a:gd name="adj4" fmla="val 10800000"/>
                <a:gd name="adj5" fmla="val 11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Circular Arrow 26">
              <a:extLst>
                <a:ext uri="{FF2B5EF4-FFF2-40B4-BE49-F238E27FC236}">
                  <a16:creationId xmlns:a16="http://schemas.microsoft.com/office/drawing/2014/main" id="{449E2027-7198-41CB-A564-321D201D9180}"/>
                </a:ext>
              </a:extLst>
            </p:cNvPr>
            <p:cNvSpPr/>
            <p:nvPr/>
          </p:nvSpPr>
          <p:spPr>
            <a:xfrm rot="8118317" flipV="1">
              <a:off x="2754601" y="2503391"/>
              <a:ext cx="1839571" cy="1835677"/>
            </a:xfrm>
            <a:prstGeom prst="circularArrow">
              <a:avLst>
                <a:gd name="adj1" fmla="val 7499"/>
                <a:gd name="adj2" fmla="val 1142319"/>
                <a:gd name="adj3" fmla="val 20819158"/>
                <a:gd name="adj4" fmla="val 10800000"/>
                <a:gd name="adj5" fmla="val 11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FF9300"/>
                </a:solidFill>
              </a:endParaRPr>
            </a:p>
          </p:txBody>
        </p:sp>
        <p:pic>
          <p:nvPicPr>
            <p:cNvPr id="24" name="Picture 23">
              <a:extLst>
                <a:ext uri="{FF2B5EF4-FFF2-40B4-BE49-F238E27FC236}">
                  <a16:creationId xmlns:a16="http://schemas.microsoft.com/office/drawing/2014/main" id="{C0EE4740-102D-487B-8603-D2263495B2C9}"/>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0864565">
              <a:off x="4746973" y="2888233"/>
              <a:ext cx="1940618" cy="1960244"/>
            </a:xfrm>
            <a:prstGeom prst="rect">
              <a:avLst/>
            </a:prstGeom>
            <a:effectLst/>
          </p:spPr>
        </p:pic>
        <p:sp>
          <p:nvSpPr>
            <p:cNvPr id="39" name="TextBox 38">
              <a:extLst>
                <a:ext uri="{FF2B5EF4-FFF2-40B4-BE49-F238E27FC236}">
                  <a16:creationId xmlns:a16="http://schemas.microsoft.com/office/drawing/2014/main" id="{4F2DC7A6-A69B-486D-9D9A-51CA6B82075C}"/>
                </a:ext>
              </a:extLst>
            </p:cNvPr>
            <p:cNvSpPr txBox="1"/>
            <p:nvPr/>
          </p:nvSpPr>
          <p:spPr>
            <a:xfrm>
              <a:off x="5231608" y="3669816"/>
              <a:ext cx="917840" cy="461665"/>
            </a:xfrm>
            <a:prstGeom prst="rect">
              <a:avLst/>
            </a:prstGeom>
            <a:noFill/>
          </p:spPr>
          <p:txBody>
            <a:bodyPr wrap="square" rtlCol="0">
              <a:spAutoFit/>
            </a:bodyPr>
            <a:lstStyle/>
            <a:p>
              <a:pPr algn="ctr"/>
              <a:r>
                <a:rPr lang="en-US" sz="1200" b="1" dirty="0"/>
                <a:t>Narrative Interview</a:t>
              </a:r>
            </a:p>
          </p:txBody>
        </p:sp>
      </p:grpSp>
      <p:sp>
        <p:nvSpPr>
          <p:cNvPr id="2" name="Title 1">
            <a:extLst>
              <a:ext uri="{FF2B5EF4-FFF2-40B4-BE49-F238E27FC236}">
                <a16:creationId xmlns:a16="http://schemas.microsoft.com/office/drawing/2014/main" id="{43DC8F7E-7447-4AB0-9A48-40CABA578BBD}"/>
              </a:ext>
            </a:extLst>
          </p:cNvPr>
          <p:cNvSpPr>
            <a:spLocks noGrp="1"/>
          </p:cNvSpPr>
          <p:nvPr>
            <p:ph type="title"/>
          </p:nvPr>
        </p:nvSpPr>
        <p:spPr/>
        <p:txBody>
          <a:bodyPr/>
          <a:lstStyle/>
          <a:p>
            <a:r>
              <a:rPr lang="en-US" dirty="0"/>
              <a:t>Our framework</a:t>
            </a:r>
          </a:p>
        </p:txBody>
      </p:sp>
      <p:sp>
        <p:nvSpPr>
          <p:cNvPr id="4" name="Slide Number Placeholder 3">
            <a:extLst>
              <a:ext uri="{FF2B5EF4-FFF2-40B4-BE49-F238E27FC236}">
                <a16:creationId xmlns:a16="http://schemas.microsoft.com/office/drawing/2014/main" id="{6D4CBAC5-6413-4A2D-B5FB-C16FF2246C25}"/>
              </a:ext>
            </a:extLst>
          </p:cNvPr>
          <p:cNvSpPr>
            <a:spLocks noGrp="1"/>
          </p:cNvSpPr>
          <p:nvPr>
            <p:ph type="sldNum" sz="quarter" idx="12"/>
          </p:nvPr>
        </p:nvSpPr>
        <p:spPr/>
        <p:txBody>
          <a:bodyPr/>
          <a:lstStyle/>
          <a:p>
            <a:fld id="{04368A0E-ECDD-6B4D-9728-E06C2571DE4F}" type="slidenum">
              <a:rPr lang="en-US" smtClean="0"/>
              <a:t>9</a:t>
            </a:fld>
            <a:endParaRPr lang="en-US"/>
          </a:p>
        </p:txBody>
      </p:sp>
    </p:spTree>
    <p:extLst>
      <p:ext uri="{BB962C8B-B14F-4D97-AF65-F5344CB8AC3E}">
        <p14:creationId xmlns:p14="http://schemas.microsoft.com/office/powerpoint/2010/main" val="1484609924"/>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Widescreen PPT_arial" id="{2084CFB7-B058-0744-B149-4BDDC34CD62B}" vid="{42EB04BE-9367-584B-9EE2-A6CC59BF0C1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Widescreen PPT_arial" id="{2084CFB7-B058-0744-B149-4BDDC34CD62B}" vid="{42EB04BE-9367-584B-9EE2-A6CC59BF0C1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EF55B31-54C8-473A-80BF-9AB40FE0B38B}">
  <we:reference id="fa000000002" version="1.0.0.0" store="en-us" storeType="FirstParty"/>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VT_Widescreen PPT_arial</Template>
  <TotalTime>55178</TotalTime>
  <Words>2216</Words>
  <Application>Microsoft Office PowerPoint</Application>
  <PresentationFormat>On-screen Show (16:9)</PresentationFormat>
  <Paragraphs>213</Paragraphs>
  <Slides>14</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宋体</vt:lpstr>
      <vt:lpstr>等线</vt:lpstr>
      <vt:lpstr>等线</vt:lpstr>
      <vt:lpstr>Arial</vt:lpstr>
      <vt:lpstr>Arial Rounded MT Bold</vt:lpstr>
      <vt:lpstr>Calibri</vt:lpstr>
      <vt:lpstr>Calibri Light</vt:lpstr>
      <vt:lpstr>Times New Roman</vt:lpstr>
      <vt:lpstr>Trebuchet MS</vt:lpstr>
      <vt:lpstr>1_Office Theme</vt:lpstr>
      <vt:lpstr>Office Theme</vt:lpstr>
      <vt:lpstr>PowerPoint Presentation</vt:lpstr>
      <vt:lpstr>Motivation</vt:lpstr>
      <vt:lpstr>Overdose deaths per 100,000, United States</vt:lpstr>
      <vt:lpstr>Narrative theory</vt:lpstr>
      <vt:lpstr>Episodic future thinking </vt:lpstr>
      <vt:lpstr>PowerPoint Presentation</vt:lpstr>
      <vt:lpstr>Teletherapy in virtual reality</vt:lpstr>
      <vt:lpstr>Schema theory</vt:lpstr>
      <vt:lpstr>Our framework</vt:lpstr>
      <vt:lpstr>Schema-based VR for promoting EFT</vt:lpstr>
      <vt:lpstr>VR EFT therapy</vt:lpstr>
      <vt:lpstr>Summary and conclusion </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 Lau</dc:creator>
  <cp:lastModifiedBy>Tianzi Wang</cp:lastModifiedBy>
  <cp:revision>828</cp:revision>
  <cp:lastPrinted>2017-08-11T20:36:34Z</cp:lastPrinted>
  <dcterms:created xsi:type="dcterms:W3CDTF">2018-01-11T15:02:29Z</dcterms:created>
  <dcterms:modified xsi:type="dcterms:W3CDTF">2019-10-22T04:24:58Z</dcterms:modified>
</cp:coreProperties>
</file>